
<file path=[Content_Types].xml><?xml version="1.0" encoding="utf-8"?>
<Types xmlns="http://schemas.openxmlformats.org/package/2006/content-types">
  <Default Extension="xml" ContentType="application/xml"/>
  <Default Extension="jpeg" ContentType="image/jpeg"/>
  <Default Extension="jpg" ContentType="image/jpeg"/>
  <Default Extension="emf" ContentType="image/x-emf"/>
  <Default Extension="tiff" ContentType="image/tiff"/>
  <Default Extension="rels" ContentType="application/vnd.openxmlformats-package.relationships+xml"/>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4"/>
  </p:notesMasterIdLst>
  <p:handoutMasterIdLst>
    <p:handoutMasterId r:id="rId45"/>
  </p:handoutMasterIdLst>
  <p:sldIdLst>
    <p:sldId id="839" r:id="rId2"/>
    <p:sldId id="888" r:id="rId3"/>
    <p:sldId id="813" r:id="rId4"/>
    <p:sldId id="842" r:id="rId5"/>
    <p:sldId id="889" r:id="rId6"/>
    <p:sldId id="817" r:id="rId7"/>
    <p:sldId id="822" r:id="rId8"/>
    <p:sldId id="818" r:id="rId9"/>
    <p:sldId id="821" r:id="rId10"/>
    <p:sldId id="819" r:id="rId11"/>
    <p:sldId id="820" r:id="rId12"/>
    <p:sldId id="890" r:id="rId13"/>
    <p:sldId id="891" r:id="rId14"/>
    <p:sldId id="864" r:id="rId15"/>
    <p:sldId id="892" r:id="rId16"/>
    <p:sldId id="867" r:id="rId17"/>
    <p:sldId id="869" r:id="rId18"/>
    <p:sldId id="866" r:id="rId19"/>
    <p:sldId id="871" r:id="rId20"/>
    <p:sldId id="859" r:id="rId21"/>
    <p:sldId id="862" r:id="rId22"/>
    <p:sldId id="668" r:id="rId23"/>
    <p:sldId id="731" r:id="rId24"/>
    <p:sldId id="872" r:id="rId25"/>
    <p:sldId id="883" r:id="rId26"/>
    <p:sldId id="882" r:id="rId27"/>
    <p:sldId id="884" r:id="rId28"/>
    <p:sldId id="734" r:id="rId29"/>
    <p:sldId id="733" r:id="rId30"/>
    <p:sldId id="873" r:id="rId31"/>
    <p:sldId id="874" r:id="rId32"/>
    <p:sldId id="885" r:id="rId33"/>
    <p:sldId id="880" r:id="rId34"/>
    <p:sldId id="738" r:id="rId35"/>
    <p:sldId id="843" r:id="rId36"/>
    <p:sldId id="887" r:id="rId37"/>
    <p:sldId id="844" r:id="rId38"/>
    <p:sldId id="886" r:id="rId39"/>
    <p:sldId id="876" r:id="rId40"/>
    <p:sldId id="881" r:id="rId41"/>
    <p:sldId id="785" r:id="rId42"/>
    <p:sldId id="868" r:id="rId43"/>
  </p:sldIdLst>
  <p:sldSz cx="9144000" cy="6858000" type="screen4x3"/>
  <p:notesSz cx="7026275" cy="931227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Ed Walz" initials="EW" lastIdx="2" clrIdx="0"/>
  <p:cmAuthor id="1" name="Ashley Boyd" initials="ALB" lastIdx="1"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6600"/>
    <a:srgbClr val="92D050"/>
    <a:srgbClr val="C05B08"/>
    <a:srgbClr val="FCEA02"/>
    <a:srgbClr val="FFFFCC"/>
    <a:srgbClr val="F9B991"/>
    <a:srgbClr val="FFFF99"/>
    <a:srgbClr val="00CC99"/>
    <a:srgbClr val="00FFCC"/>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BDBED569-4797-4DF1-A0F4-6AAB3CD982D8}" styleName="Light Style 3 - Accent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8A107856-5554-42FB-B03E-39F5DBC370BA}" styleName="Medium Style 4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69C7853C-536D-4A76-A0AE-DD22124D55A5}" styleName="Themed Style 1 - Acc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85281" autoAdjust="0"/>
  </p:normalViewPr>
  <p:slideViewPr>
    <p:cSldViewPr>
      <p:cViewPr>
        <p:scale>
          <a:sx n="59" d="100"/>
          <a:sy n="59" d="100"/>
        </p:scale>
        <p:origin x="-1840" y="-30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46" Type="http://schemas.openxmlformats.org/officeDocument/2006/relationships/printerSettings" Target="printerSettings/printerSettings1.bin"/><Relationship Id="rId47" Type="http://schemas.openxmlformats.org/officeDocument/2006/relationships/commentAuthors" Target="commentAuthors.xml"/><Relationship Id="rId48" Type="http://schemas.openxmlformats.org/officeDocument/2006/relationships/presProps" Target="presProps.xml"/><Relationship Id="rId49" Type="http://schemas.openxmlformats.org/officeDocument/2006/relationships/viewProps" Target="viewProps.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50" Type="http://schemas.openxmlformats.org/officeDocument/2006/relationships/theme" Target="theme/theme1.xml"/><Relationship Id="rId51"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notesMaster" Target="notesMasters/notesMaster1.xml"/><Relationship Id="rId45" Type="http://schemas.openxmlformats.org/officeDocument/2006/relationships/handoutMaster" Target="handoutMasters/handoutMaster1.xml"/></Relationships>
</file>

<file path=ppt/diagrams/_rels/data4.xml.rels><?xml version="1.0" encoding="UTF-8" standalone="yes"?>
<Relationships xmlns="http://schemas.openxmlformats.org/package/2006/relationships"><Relationship Id="rId3" Type="http://schemas.openxmlformats.org/officeDocument/2006/relationships/image" Target="../media/image75.png"/><Relationship Id="rId4" Type="http://schemas.openxmlformats.org/officeDocument/2006/relationships/image" Target="../media/image76.png"/><Relationship Id="rId5" Type="http://schemas.openxmlformats.org/officeDocument/2006/relationships/image" Target="../media/image77.jpg"/><Relationship Id="rId1" Type="http://schemas.openxmlformats.org/officeDocument/2006/relationships/image" Target="../media/image73.jpg"/><Relationship Id="rId2" Type="http://schemas.openxmlformats.org/officeDocument/2006/relationships/image" Target="../media/image74.jpeg"/></Relationships>
</file>

<file path=ppt/diagrams/colors1.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66C2364-4AFE-439D-B1CF-3516CDD7FFB5}" type="doc">
      <dgm:prSet loTypeId="urn:microsoft.com/office/officeart/2005/8/layout/target3" loCatId="relationship" qsTypeId="urn:microsoft.com/office/officeart/2005/8/quickstyle/simple1" qsCatId="simple" csTypeId="urn:microsoft.com/office/officeart/2005/8/colors/colorful3" csCatId="colorful" phldr="1"/>
      <dgm:spPr/>
      <dgm:t>
        <a:bodyPr/>
        <a:lstStyle/>
        <a:p>
          <a:endParaRPr lang="en-US"/>
        </a:p>
      </dgm:t>
    </dgm:pt>
    <dgm:pt modelId="{5D2E1E45-B6C7-4663-8A57-D91DC2A3A74B}">
      <dgm:prSet phldrT="[Text]"/>
      <dgm:spPr/>
      <dgm:t>
        <a:bodyPr/>
        <a:lstStyle/>
        <a:p>
          <a:r>
            <a:rPr lang="en-US" dirty="0" smtClean="0"/>
            <a:t>Mobile</a:t>
          </a:r>
          <a:endParaRPr lang="en-US" dirty="0"/>
        </a:p>
      </dgm:t>
    </dgm:pt>
    <dgm:pt modelId="{F7567CF5-8C58-4D31-B1F5-30613245C628}" type="parTrans" cxnId="{A83E7F4B-88B6-47F5-9ECC-9D487453D736}">
      <dgm:prSet/>
      <dgm:spPr/>
      <dgm:t>
        <a:bodyPr/>
        <a:lstStyle/>
        <a:p>
          <a:endParaRPr lang="en-US"/>
        </a:p>
      </dgm:t>
    </dgm:pt>
    <dgm:pt modelId="{BEC7ED5D-75A0-44BB-AA59-54566E7FBD83}" type="sibTrans" cxnId="{A83E7F4B-88B6-47F5-9ECC-9D487453D736}">
      <dgm:prSet/>
      <dgm:spPr/>
      <dgm:t>
        <a:bodyPr/>
        <a:lstStyle/>
        <a:p>
          <a:endParaRPr lang="en-US"/>
        </a:p>
      </dgm:t>
    </dgm:pt>
    <dgm:pt modelId="{24B775F1-AFE8-4569-A56E-FD0CABF5C674}">
      <dgm:prSet phldrT="[Text]"/>
      <dgm:spPr/>
      <dgm:t>
        <a:bodyPr/>
        <a:lstStyle/>
        <a:p>
          <a:r>
            <a:rPr lang="en-US" dirty="0" smtClean="0"/>
            <a:t>On the Go</a:t>
          </a:r>
          <a:endParaRPr lang="en-US" dirty="0"/>
        </a:p>
      </dgm:t>
    </dgm:pt>
    <dgm:pt modelId="{FCB45480-73FF-4F3D-A7A2-CBABC38C3940}" type="parTrans" cxnId="{D3CBB93D-A395-4628-A9B7-91AE0322C248}">
      <dgm:prSet/>
      <dgm:spPr/>
      <dgm:t>
        <a:bodyPr/>
        <a:lstStyle/>
        <a:p>
          <a:endParaRPr lang="en-US"/>
        </a:p>
      </dgm:t>
    </dgm:pt>
    <dgm:pt modelId="{8D8A2447-5B24-4B61-A80F-D9B93B959D60}" type="sibTrans" cxnId="{D3CBB93D-A395-4628-A9B7-91AE0322C248}">
      <dgm:prSet/>
      <dgm:spPr/>
      <dgm:t>
        <a:bodyPr/>
        <a:lstStyle/>
        <a:p>
          <a:endParaRPr lang="en-US"/>
        </a:p>
      </dgm:t>
    </dgm:pt>
    <dgm:pt modelId="{0668123F-C1BB-41BC-AB1C-946E48BF60F4}">
      <dgm:prSet phldrT="[Text]"/>
      <dgm:spPr/>
      <dgm:t>
        <a:bodyPr/>
        <a:lstStyle/>
        <a:p>
          <a:r>
            <a:rPr lang="en-US" dirty="0" smtClean="0"/>
            <a:t>Social Media</a:t>
          </a:r>
          <a:endParaRPr lang="en-US" dirty="0"/>
        </a:p>
      </dgm:t>
    </dgm:pt>
    <dgm:pt modelId="{14AC1CE5-9703-41BF-9B28-53D1E3817333}" type="parTrans" cxnId="{6D32E304-CA49-4509-A1AB-637A8F3BA73B}">
      <dgm:prSet/>
      <dgm:spPr/>
      <dgm:t>
        <a:bodyPr/>
        <a:lstStyle/>
        <a:p>
          <a:endParaRPr lang="en-US"/>
        </a:p>
      </dgm:t>
    </dgm:pt>
    <dgm:pt modelId="{14D85672-4936-4E83-A212-C8709D1B4C6C}" type="sibTrans" cxnId="{6D32E304-CA49-4509-A1AB-637A8F3BA73B}">
      <dgm:prSet/>
      <dgm:spPr/>
      <dgm:t>
        <a:bodyPr/>
        <a:lstStyle/>
        <a:p>
          <a:endParaRPr lang="en-US"/>
        </a:p>
      </dgm:t>
    </dgm:pt>
    <dgm:pt modelId="{B014DE9F-4488-46E5-8306-F1AF00B0D48E}">
      <dgm:prSet phldrT="[Text]"/>
      <dgm:spPr/>
      <dgm:t>
        <a:bodyPr/>
        <a:lstStyle/>
        <a:p>
          <a:r>
            <a:rPr lang="en-US" smtClean="0"/>
            <a:t>Outpost</a:t>
          </a:r>
          <a:endParaRPr lang="en-US" dirty="0"/>
        </a:p>
      </dgm:t>
    </dgm:pt>
    <dgm:pt modelId="{4BE54234-3A14-4564-8131-72B0FA683EC6}" type="parTrans" cxnId="{D37C3FE3-873F-4A38-B9F2-C5EB26F88430}">
      <dgm:prSet/>
      <dgm:spPr/>
      <dgm:t>
        <a:bodyPr/>
        <a:lstStyle/>
        <a:p>
          <a:endParaRPr lang="en-US"/>
        </a:p>
      </dgm:t>
    </dgm:pt>
    <dgm:pt modelId="{1DFE2ADD-F477-4A66-86B8-9B11E8B89963}" type="sibTrans" cxnId="{D37C3FE3-873F-4A38-B9F2-C5EB26F88430}">
      <dgm:prSet/>
      <dgm:spPr/>
      <dgm:t>
        <a:bodyPr/>
        <a:lstStyle/>
        <a:p>
          <a:endParaRPr lang="en-US"/>
        </a:p>
      </dgm:t>
    </dgm:pt>
    <dgm:pt modelId="{52377DF0-0F85-430A-8FF8-53452D9F1EF9}">
      <dgm:prSet phldrT="[Text]"/>
      <dgm:spPr/>
      <dgm:t>
        <a:bodyPr/>
        <a:lstStyle/>
        <a:p>
          <a:r>
            <a:rPr lang="en-US" dirty="0" smtClean="0"/>
            <a:t>Web Site</a:t>
          </a:r>
          <a:endParaRPr lang="en-US" dirty="0"/>
        </a:p>
      </dgm:t>
    </dgm:pt>
    <dgm:pt modelId="{608A6B61-9910-4509-AEB4-1496A335344F}" type="parTrans" cxnId="{6BB57B96-890C-4A78-BED2-817BE4B768E6}">
      <dgm:prSet/>
      <dgm:spPr/>
      <dgm:t>
        <a:bodyPr/>
        <a:lstStyle/>
        <a:p>
          <a:endParaRPr lang="en-US"/>
        </a:p>
      </dgm:t>
    </dgm:pt>
    <dgm:pt modelId="{5E0C44F4-42A6-47AC-9B9C-28D41B4E8A2A}" type="sibTrans" cxnId="{6BB57B96-890C-4A78-BED2-817BE4B768E6}">
      <dgm:prSet/>
      <dgm:spPr/>
      <dgm:t>
        <a:bodyPr/>
        <a:lstStyle/>
        <a:p>
          <a:endParaRPr lang="en-US"/>
        </a:p>
      </dgm:t>
    </dgm:pt>
    <dgm:pt modelId="{8E6045FB-E9FA-4D5D-AEAB-D5A09A9155E4}">
      <dgm:prSet phldrT="[Text]"/>
      <dgm:spPr/>
      <dgm:t>
        <a:bodyPr/>
        <a:lstStyle/>
        <a:p>
          <a:r>
            <a:rPr lang="en-US" dirty="0" smtClean="0"/>
            <a:t>Home</a:t>
          </a:r>
          <a:endParaRPr lang="en-US" dirty="0"/>
        </a:p>
      </dgm:t>
    </dgm:pt>
    <dgm:pt modelId="{D65FB620-F0B0-4127-97C4-F0822AACFA3C}" type="parTrans" cxnId="{F24DB56F-DDFC-4E36-AD99-801FD578768B}">
      <dgm:prSet/>
      <dgm:spPr/>
      <dgm:t>
        <a:bodyPr/>
        <a:lstStyle/>
        <a:p>
          <a:endParaRPr lang="en-US"/>
        </a:p>
      </dgm:t>
    </dgm:pt>
    <dgm:pt modelId="{8EFF7CBA-4933-4CDA-A29C-455B577BD98F}" type="sibTrans" cxnId="{F24DB56F-DDFC-4E36-AD99-801FD578768B}">
      <dgm:prSet/>
      <dgm:spPr/>
      <dgm:t>
        <a:bodyPr/>
        <a:lstStyle/>
        <a:p>
          <a:endParaRPr lang="en-US"/>
        </a:p>
      </dgm:t>
    </dgm:pt>
    <dgm:pt modelId="{85E3739A-08D8-4856-ADBD-B319D71DC456}" type="pres">
      <dgm:prSet presAssocID="{E66C2364-4AFE-439D-B1CF-3516CDD7FFB5}" presName="Name0" presStyleCnt="0">
        <dgm:presLayoutVars>
          <dgm:chMax val="7"/>
          <dgm:dir/>
          <dgm:animLvl val="lvl"/>
          <dgm:resizeHandles val="exact"/>
        </dgm:presLayoutVars>
      </dgm:prSet>
      <dgm:spPr/>
      <dgm:t>
        <a:bodyPr/>
        <a:lstStyle/>
        <a:p>
          <a:endParaRPr lang="en-US"/>
        </a:p>
      </dgm:t>
    </dgm:pt>
    <dgm:pt modelId="{C0DDC51C-CA87-4CD5-AC5E-4FFCED131515}" type="pres">
      <dgm:prSet presAssocID="{5D2E1E45-B6C7-4663-8A57-D91DC2A3A74B}" presName="circle1" presStyleLbl="node1" presStyleIdx="0" presStyleCnt="3"/>
      <dgm:spPr/>
    </dgm:pt>
    <dgm:pt modelId="{ADCAF36F-6E4E-4522-B884-6B7CF7DED425}" type="pres">
      <dgm:prSet presAssocID="{5D2E1E45-B6C7-4663-8A57-D91DC2A3A74B}" presName="space" presStyleCnt="0"/>
      <dgm:spPr/>
    </dgm:pt>
    <dgm:pt modelId="{BD41ADF7-0EA7-4FFB-81CD-A7EBAAF15BDB}" type="pres">
      <dgm:prSet presAssocID="{5D2E1E45-B6C7-4663-8A57-D91DC2A3A74B}" presName="rect1" presStyleLbl="alignAcc1" presStyleIdx="0" presStyleCnt="3"/>
      <dgm:spPr/>
      <dgm:t>
        <a:bodyPr/>
        <a:lstStyle/>
        <a:p>
          <a:endParaRPr lang="en-US"/>
        </a:p>
      </dgm:t>
    </dgm:pt>
    <dgm:pt modelId="{A40741EA-05FD-44FE-91A5-8BB792A112D3}" type="pres">
      <dgm:prSet presAssocID="{0668123F-C1BB-41BC-AB1C-946E48BF60F4}" presName="vertSpace2" presStyleLbl="node1" presStyleIdx="0" presStyleCnt="3"/>
      <dgm:spPr/>
    </dgm:pt>
    <dgm:pt modelId="{9D62F9FC-A844-4683-B8C0-27061193EF30}" type="pres">
      <dgm:prSet presAssocID="{0668123F-C1BB-41BC-AB1C-946E48BF60F4}" presName="circle2" presStyleLbl="node1" presStyleIdx="1" presStyleCnt="3"/>
      <dgm:spPr/>
    </dgm:pt>
    <dgm:pt modelId="{86B09857-BD3D-46A6-B33F-2C430B3E1925}" type="pres">
      <dgm:prSet presAssocID="{0668123F-C1BB-41BC-AB1C-946E48BF60F4}" presName="rect2" presStyleLbl="alignAcc1" presStyleIdx="1" presStyleCnt="3"/>
      <dgm:spPr/>
      <dgm:t>
        <a:bodyPr/>
        <a:lstStyle/>
        <a:p>
          <a:endParaRPr lang="en-US"/>
        </a:p>
      </dgm:t>
    </dgm:pt>
    <dgm:pt modelId="{D3373084-2EF4-4E9C-B8B2-890C8D426BC0}" type="pres">
      <dgm:prSet presAssocID="{52377DF0-0F85-430A-8FF8-53452D9F1EF9}" presName="vertSpace3" presStyleLbl="node1" presStyleIdx="1" presStyleCnt="3"/>
      <dgm:spPr/>
    </dgm:pt>
    <dgm:pt modelId="{8D80FD7F-1B77-47C3-AB05-C1A2CF6478DE}" type="pres">
      <dgm:prSet presAssocID="{52377DF0-0F85-430A-8FF8-53452D9F1EF9}" presName="circle3" presStyleLbl="node1" presStyleIdx="2" presStyleCnt="3"/>
      <dgm:spPr/>
    </dgm:pt>
    <dgm:pt modelId="{C320C93B-8066-4E1D-94BE-3868C4E5D042}" type="pres">
      <dgm:prSet presAssocID="{52377DF0-0F85-430A-8FF8-53452D9F1EF9}" presName="rect3" presStyleLbl="alignAcc1" presStyleIdx="2" presStyleCnt="3"/>
      <dgm:spPr/>
      <dgm:t>
        <a:bodyPr/>
        <a:lstStyle/>
        <a:p>
          <a:endParaRPr lang="en-US"/>
        </a:p>
      </dgm:t>
    </dgm:pt>
    <dgm:pt modelId="{ED127C6F-1FBC-4D83-8110-99E714B74936}" type="pres">
      <dgm:prSet presAssocID="{5D2E1E45-B6C7-4663-8A57-D91DC2A3A74B}" presName="rect1ParTx" presStyleLbl="alignAcc1" presStyleIdx="2" presStyleCnt="3">
        <dgm:presLayoutVars>
          <dgm:chMax val="1"/>
          <dgm:bulletEnabled val="1"/>
        </dgm:presLayoutVars>
      </dgm:prSet>
      <dgm:spPr/>
      <dgm:t>
        <a:bodyPr/>
        <a:lstStyle/>
        <a:p>
          <a:endParaRPr lang="en-US"/>
        </a:p>
      </dgm:t>
    </dgm:pt>
    <dgm:pt modelId="{0611E41D-FE3A-4976-A386-CCBAA7E7F7E6}" type="pres">
      <dgm:prSet presAssocID="{5D2E1E45-B6C7-4663-8A57-D91DC2A3A74B}" presName="rect1ChTx" presStyleLbl="alignAcc1" presStyleIdx="2" presStyleCnt="3">
        <dgm:presLayoutVars>
          <dgm:bulletEnabled val="1"/>
        </dgm:presLayoutVars>
      </dgm:prSet>
      <dgm:spPr/>
      <dgm:t>
        <a:bodyPr/>
        <a:lstStyle/>
        <a:p>
          <a:endParaRPr lang="en-US"/>
        </a:p>
      </dgm:t>
    </dgm:pt>
    <dgm:pt modelId="{D028355B-04BD-4256-81DF-20B3A74D0A1B}" type="pres">
      <dgm:prSet presAssocID="{0668123F-C1BB-41BC-AB1C-946E48BF60F4}" presName="rect2ParTx" presStyleLbl="alignAcc1" presStyleIdx="2" presStyleCnt="3">
        <dgm:presLayoutVars>
          <dgm:chMax val="1"/>
          <dgm:bulletEnabled val="1"/>
        </dgm:presLayoutVars>
      </dgm:prSet>
      <dgm:spPr/>
      <dgm:t>
        <a:bodyPr/>
        <a:lstStyle/>
        <a:p>
          <a:endParaRPr lang="en-US"/>
        </a:p>
      </dgm:t>
    </dgm:pt>
    <dgm:pt modelId="{FA3A7A6B-D940-456F-B5B3-48FAF68E339F}" type="pres">
      <dgm:prSet presAssocID="{0668123F-C1BB-41BC-AB1C-946E48BF60F4}" presName="rect2ChTx" presStyleLbl="alignAcc1" presStyleIdx="2" presStyleCnt="3">
        <dgm:presLayoutVars>
          <dgm:bulletEnabled val="1"/>
        </dgm:presLayoutVars>
      </dgm:prSet>
      <dgm:spPr/>
      <dgm:t>
        <a:bodyPr/>
        <a:lstStyle/>
        <a:p>
          <a:endParaRPr lang="en-US"/>
        </a:p>
      </dgm:t>
    </dgm:pt>
    <dgm:pt modelId="{82CACA20-2CB9-4A75-9BFC-04CE31EF393B}" type="pres">
      <dgm:prSet presAssocID="{52377DF0-0F85-430A-8FF8-53452D9F1EF9}" presName="rect3ParTx" presStyleLbl="alignAcc1" presStyleIdx="2" presStyleCnt="3">
        <dgm:presLayoutVars>
          <dgm:chMax val="1"/>
          <dgm:bulletEnabled val="1"/>
        </dgm:presLayoutVars>
      </dgm:prSet>
      <dgm:spPr/>
      <dgm:t>
        <a:bodyPr/>
        <a:lstStyle/>
        <a:p>
          <a:endParaRPr lang="en-US"/>
        </a:p>
      </dgm:t>
    </dgm:pt>
    <dgm:pt modelId="{1CCFF910-9360-45CC-AC15-45400DBB6A5C}" type="pres">
      <dgm:prSet presAssocID="{52377DF0-0F85-430A-8FF8-53452D9F1EF9}" presName="rect3ChTx" presStyleLbl="alignAcc1" presStyleIdx="2" presStyleCnt="3">
        <dgm:presLayoutVars>
          <dgm:bulletEnabled val="1"/>
        </dgm:presLayoutVars>
      </dgm:prSet>
      <dgm:spPr/>
      <dgm:t>
        <a:bodyPr/>
        <a:lstStyle/>
        <a:p>
          <a:endParaRPr lang="en-US"/>
        </a:p>
      </dgm:t>
    </dgm:pt>
  </dgm:ptLst>
  <dgm:cxnLst>
    <dgm:cxn modelId="{AB6F39B7-52AB-4D1D-9192-D9FFDBA781DE}" type="presOf" srcId="{0668123F-C1BB-41BC-AB1C-946E48BF60F4}" destId="{D028355B-04BD-4256-81DF-20B3A74D0A1B}" srcOrd="1" destOrd="0" presId="urn:microsoft.com/office/officeart/2005/8/layout/target3"/>
    <dgm:cxn modelId="{8F450875-BC01-49E5-9104-9A5F53F038E0}" type="presOf" srcId="{24B775F1-AFE8-4569-A56E-FD0CABF5C674}" destId="{0611E41D-FE3A-4976-A386-CCBAA7E7F7E6}" srcOrd="0" destOrd="0" presId="urn:microsoft.com/office/officeart/2005/8/layout/target3"/>
    <dgm:cxn modelId="{E8BCF1DE-326F-423C-8607-15299A591518}" type="presOf" srcId="{52377DF0-0F85-430A-8FF8-53452D9F1EF9}" destId="{82CACA20-2CB9-4A75-9BFC-04CE31EF393B}" srcOrd="1" destOrd="0" presId="urn:microsoft.com/office/officeart/2005/8/layout/target3"/>
    <dgm:cxn modelId="{A191895C-9EAC-4331-8B9A-915B75098904}" type="presOf" srcId="{52377DF0-0F85-430A-8FF8-53452D9F1EF9}" destId="{C320C93B-8066-4E1D-94BE-3868C4E5D042}" srcOrd="0" destOrd="0" presId="urn:microsoft.com/office/officeart/2005/8/layout/target3"/>
    <dgm:cxn modelId="{F24DB56F-DDFC-4E36-AD99-801FD578768B}" srcId="{52377DF0-0F85-430A-8FF8-53452D9F1EF9}" destId="{8E6045FB-E9FA-4D5D-AEAB-D5A09A9155E4}" srcOrd="0" destOrd="0" parTransId="{D65FB620-F0B0-4127-97C4-F0822AACFA3C}" sibTransId="{8EFF7CBA-4933-4CDA-A29C-455B577BD98F}"/>
    <dgm:cxn modelId="{A83E7F4B-88B6-47F5-9ECC-9D487453D736}" srcId="{E66C2364-4AFE-439D-B1CF-3516CDD7FFB5}" destId="{5D2E1E45-B6C7-4663-8A57-D91DC2A3A74B}" srcOrd="0" destOrd="0" parTransId="{F7567CF5-8C58-4D31-B1F5-30613245C628}" sibTransId="{BEC7ED5D-75A0-44BB-AA59-54566E7FBD83}"/>
    <dgm:cxn modelId="{BE057217-DF53-4B3E-B3E6-C4D1461179BB}" type="presOf" srcId="{E66C2364-4AFE-439D-B1CF-3516CDD7FFB5}" destId="{85E3739A-08D8-4856-ADBD-B319D71DC456}" srcOrd="0" destOrd="0" presId="urn:microsoft.com/office/officeart/2005/8/layout/target3"/>
    <dgm:cxn modelId="{D3CBB93D-A395-4628-A9B7-91AE0322C248}" srcId="{5D2E1E45-B6C7-4663-8A57-D91DC2A3A74B}" destId="{24B775F1-AFE8-4569-A56E-FD0CABF5C674}" srcOrd="0" destOrd="0" parTransId="{FCB45480-73FF-4F3D-A7A2-CBABC38C3940}" sibTransId="{8D8A2447-5B24-4B61-A80F-D9B93B959D60}"/>
    <dgm:cxn modelId="{0C636991-F637-45B3-AEB3-EC58FC14B707}" type="presOf" srcId="{0668123F-C1BB-41BC-AB1C-946E48BF60F4}" destId="{86B09857-BD3D-46A6-B33F-2C430B3E1925}" srcOrd="0" destOrd="0" presId="urn:microsoft.com/office/officeart/2005/8/layout/target3"/>
    <dgm:cxn modelId="{763A2B5D-4EE6-45C8-BCE9-AECF8BAE1909}" type="presOf" srcId="{5D2E1E45-B6C7-4663-8A57-D91DC2A3A74B}" destId="{ED127C6F-1FBC-4D83-8110-99E714B74936}" srcOrd="1" destOrd="0" presId="urn:microsoft.com/office/officeart/2005/8/layout/target3"/>
    <dgm:cxn modelId="{D37C3FE3-873F-4A38-B9F2-C5EB26F88430}" srcId="{0668123F-C1BB-41BC-AB1C-946E48BF60F4}" destId="{B014DE9F-4488-46E5-8306-F1AF00B0D48E}" srcOrd="0" destOrd="0" parTransId="{4BE54234-3A14-4564-8131-72B0FA683EC6}" sibTransId="{1DFE2ADD-F477-4A66-86B8-9B11E8B89963}"/>
    <dgm:cxn modelId="{E551BE9A-08B0-4CEB-8091-4756FFC62317}" type="presOf" srcId="{5D2E1E45-B6C7-4663-8A57-D91DC2A3A74B}" destId="{BD41ADF7-0EA7-4FFB-81CD-A7EBAAF15BDB}" srcOrd="0" destOrd="0" presId="urn:microsoft.com/office/officeart/2005/8/layout/target3"/>
    <dgm:cxn modelId="{6BB57B96-890C-4A78-BED2-817BE4B768E6}" srcId="{E66C2364-4AFE-439D-B1CF-3516CDD7FFB5}" destId="{52377DF0-0F85-430A-8FF8-53452D9F1EF9}" srcOrd="2" destOrd="0" parTransId="{608A6B61-9910-4509-AEB4-1496A335344F}" sibTransId="{5E0C44F4-42A6-47AC-9B9C-28D41B4E8A2A}"/>
    <dgm:cxn modelId="{20C1CDEA-43B2-4EE8-B1FA-B92331D7C840}" type="presOf" srcId="{B014DE9F-4488-46E5-8306-F1AF00B0D48E}" destId="{FA3A7A6B-D940-456F-B5B3-48FAF68E339F}" srcOrd="0" destOrd="0" presId="urn:microsoft.com/office/officeart/2005/8/layout/target3"/>
    <dgm:cxn modelId="{6D32E304-CA49-4509-A1AB-637A8F3BA73B}" srcId="{E66C2364-4AFE-439D-B1CF-3516CDD7FFB5}" destId="{0668123F-C1BB-41BC-AB1C-946E48BF60F4}" srcOrd="1" destOrd="0" parTransId="{14AC1CE5-9703-41BF-9B28-53D1E3817333}" sibTransId="{14D85672-4936-4E83-A212-C8709D1B4C6C}"/>
    <dgm:cxn modelId="{20CFA769-CB45-4833-92EB-0C43E7E7E2EB}" type="presOf" srcId="{8E6045FB-E9FA-4D5D-AEAB-D5A09A9155E4}" destId="{1CCFF910-9360-45CC-AC15-45400DBB6A5C}" srcOrd="0" destOrd="0" presId="urn:microsoft.com/office/officeart/2005/8/layout/target3"/>
    <dgm:cxn modelId="{D79031C0-4BF0-448E-8521-CD18FDC2DFCF}" type="presParOf" srcId="{85E3739A-08D8-4856-ADBD-B319D71DC456}" destId="{C0DDC51C-CA87-4CD5-AC5E-4FFCED131515}" srcOrd="0" destOrd="0" presId="urn:microsoft.com/office/officeart/2005/8/layout/target3"/>
    <dgm:cxn modelId="{71200BFC-F0ED-4E15-86B6-9CFE07775A24}" type="presParOf" srcId="{85E3739A-08D8-4856-ADBD-B319D71DC456}" destId="{ADCAF36F-6E4E-4522-B884-6B7CF7DED425}" srcOrd="1" destOrd="0" presId="urn:microsoft.com/office/officeart/2005/8/layout/target3"/>
    <dgm:cxn modelId="{F1296150-3668-4F55-9D6F-43C6D5F4FD67}" type="presParOf" srcId="{85E3739A-08D8-4856-ADBD-B319D71DC456}" destId="{BD41ADF7-0EA7-4FFB-81CD-A7EBAAF15BDB}" srcOrd="2" destOrd="0" presId="urn:microsoft.com/office/officeart/2005/8/layout/target3"/>
    <dgm:cxn modelId="{A07789BC-06EE-43FD-9745-F2F5422BAE03}" type="presParOf" srcId="{85E3739A-08D8-4856-ADBD-B319D71DC456}" destId="{A40741EA-05FD-44FE-91A5-8BB792A112D3}" srcOrd="3" destOrd="0" presId="urn:microsoft.com/office/officeart/2005/8/layout/target3"/>
    <dgm:cxn modelId="{5988F9A5-3498-4751-999C-7230C787B7A7}" type="presParOf" srcId="{85E3739A-08D8-4856-ADBD-B319D71DC456}" destId="{9D62F9FC-A844-4683-B8C0-27061193EF30}" srcOrd="4" destOrd="0" presId="urn:microsoft.com/office/officeart/2005/8/layout/target3"/>
    <dgm:cxn modelId="{3440F604-7A19-4EAA-B9E9-0061970F8D3C}" type="presParOf" srcId="{85E3739A-08D8-4856-ADBD-B319D71DC456}" destId="{86B09857-BD3D-46A6-B33F-2C430B3E1925}" srcOrd="5" destOrd="0" presId="urn:microsoft.com/office/officeart/2005/8/layout/target3"/>
    <dgm:cxn modelId="{EAA0C8F7-A9DD-426C-B35E-98CFE4BFF721}" type="presParOf" srcId="{85E3739A-08D8-4856-ADBD-B319D71DC456}" destId="{D3373084-2EF4-4E9C-B8B2-890C8D426BC0}" srcOrd="6" destOrd="0" presId="urn:microsoft.com/office/officeart/2005/8/layout/target3"/>
    <dgm:cxn modelId="{31FD62FA-30B2-4CE7-86CB-9B64C50B90F6}" type="presParOf" srcId="{85E3739A-08D8-4856-ADBD-B319D71DC456}" destId="{8D80FD7F-1B77-47C3-AB05-C1A2CF6478DE}" srcOrd="7" destOrd="0" presId="urn:microsoft.com/office/officeart/2005/8/layout/target3"/>
    <dgm:cxn modelId="{DB13F9B6-2D65-4846-8CFF-5008D2E64362}" type="presParOf" srcId="{85E3739A-08D8-4856-ADBD-B319D71DC456}" destId="{C320C93B-8066-4E1D-94BE-3868C4E5D042}" srcOrd="8" destOrd="0" presId="urn:microsoft.com/office/officeart/2005/8/layout/target3"/>
    <dgm:cxn modelId="{54B104E7-748E-4B59-B4F1-DAD7E0F16EF2}" type="presParOf" srcId="{85E3739A-08D8-4856-ADBD-B319D71DC456}" destId="{ED127C6F-1FBC-4D83-8110-99E714B74936}" srcOrd="9" destOrd="0" presId="urn:microsoft.com/office/officeart/2005/8/layout/target3"/>
    <dgm:cxn modelId="{199BE5AA-6C57-479B-9724-D7A7566EB2EF}" type="presParOf" srcId="{85E3739A-08D8-4856-ADBD-B319D71DC456}" destId="{0611E41D-FE3A-4976-A386-CCBAA7E7F7E6}" srcOrd="10" destOrd="0" presId="urn:microsoft.com/office/officeart/2005/8/layout/target3"/>
    <dgm:cxn modelId="{D204D4E3-5BA0-4FD6-BBE0-48EC99CBB1B1}" type="presParOf" srcId="{85E3739A-08D8-4856-ADBD-B319D71DC456}" destId="{D028355B-04BD-4256-81DF-20B3A74D0A1B}" srcOrd="11" destOrd="0" presId="urn:microsoft.com/office/officeart/2005/8/layout/target3"/>
    <dgm:cxn modelId="{1A69A349-F5DA-4505-B313-BB5F25881949}" type="presParOf" srcId="{85E3739A-08D8-4856-ADBD-B319D71DC456}" destId="{FA3A7A6B-D940-456F-B5B3-48FAF68E339F}" srcOrd="12" destOrd="0" presId="urn:microsoft.com/office/officeart/2005/8/layout/target3"/>
    <dgm:cxn modelId="{D08EB620-D0EE-46EB-8783-56CC351ABCC5}" type="presParOf" srcId="{85E3739A-08D8-4856-ADBD-B319D71DC456}" destId="{82CACA20-2CB9-4A75-9BFC-04CE31EF393B}" srcOrd="13" destOrd="0" presId="urn:microsoft.com/office/officeart/2005/8/layout/target3"/>
    <dgm:cxn modelId="{9492D161-A9BE-4BB0-A1FB-EA56EB6B8A2B}" type="presParOf" srcId="{85E3739A-08D8-4856-ADBD-B319D71DC456}" destId="{1CCFF910-9360-45CC-AC15-45400DBB6A5C}" srcOrd="14" destOrd="0" presId="urn:microsoft.com/office/officeart/2005/8/layout/target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1231CF39-03B3-F845-8012-D5B13B9C3F32}" type="doc">
      <dgm:prSet loTypeId="urn:microsoft.com/office/officeart/2008/layout/VerticalCurvedList" loCatId="" qsTypeId="urn:microsoft.com/office/officeart/2005/8/quickstyle/simple1" qsCatId="simple" csTypeId="urn:microsoft.com/office/officeart/2005/8/colors/colorful5" csCatId="colorful" phldr="1"/>
      <dgm:spPr/>
      <dgm:t>
        <a:bodyPr/>
        <a:lstStyle/>
        <a:p>
          <a:endParaRPr lang="en-US"/>
        </a:p>
      </dgm:t>
    </dgm:pt>
    <dgm:pt modelId="{98659D33-D81B-4441-8B70-91E608C10395}">
      <dgm:prSet phldrT="[Text]" custT="1"/>
      <dgm:spPr>
        <a:solidFill>
          <a:srgbClr val="FF0000"/>
        </a:solidFill>
      </dgm:spPr>
      <dgm:t>
        <a:bodyPr/>
        <a:lstStyle/>
        <a:p>
          <a:r>
            <a:rPr lang="en-US" sz="4400" b="1" dirty="0" smtClean="0">
              <a:solidFill>
                <a:schemeClr val="tx1"/>
              </a:solidFill>
            </a:rPr>
            <a:t>P</a:t>
          </a:r>
          <a:r>
            <a:rPr lang="en-US" sz="3200" b="1" dirty="0" smtClean="0"/>
            <a:t>eople</a:t>
          </a:r>
          <a:endParaRPr lang="en-US" sz="3200" b="1" dirty="0"/>
        </a:p>
      </dgm:t>
    </dgm:pt>
    <dgm:pt modelId="{50E3E334-0944-F342-A95F-0F9EDD0ADB73}" type="parTrans" cxnId="{3D2D2031-F923-894F-A9E2-4A1F8B4A9737}">
      <dgm:prSet/>
      <dgm:spPr/>
      <dgm:t>
        <a:bodyPr/>
        <a:lstStyle/>
        <a:p>
          <a:endParaRPr lang="en-US"/>
        </a:p>
      </dgm:t>
    </dgm:pt>
    <dgm:pt modelId="{9A58A712-C36E-E843-AE2B-6EAE51370E3C}" type="sibTrans" cxnId="{3D2D2031-F923-894F-A9E2-4A1F8B4A9737}">
      <dgm:prSet/>
      <dgm:spPr>
        <a:solidFill>
          <a:schemeClr val="lt1">
            <a:hueOff val="0"/>
            <a:satOff val="0"/>
            <a:lumOff val="0"/>
          </a:schemeClr>
        </a:solidFill>
        <a:ln>
          <a:solidFill>
            <a:schemeClr val="tx1"/>
          </a:solidFill>
        </a:ln>
      </dgm:spPr>
      <dgm:t>
        <a:bodyPr/>
        <a:lstStyle/>
        <a:p>
          <a:endParaRPr lang="en-US"/>
        </a:p>
      </dgm:t>
    </dgm:pt>
    <dgm:pt modelId="{87ACC29F-159D-454C-A54A-639D4FD92B36}">
      <dgm:prSet phldrT="[Text]" custT="1"/>
      <dgm:spPr>
        <a:solidFill>
          <a:srgbClr val="FFC000"/>
        </a:solidFill>
      </dgm:spPr>
      <dgm:t>
        <a:bodyPr/>
        <a:lstStyle/>
        <a:p>
          <a:r>
            <a:rPr lang="en-US" sz="4000" b="1" dirty="0" smtClean="0">
              <a:solidFill>
                <a:schemeClr val="tx1"/>
              </a:solidFill>
            </a:rPr>
            <a:t>O</a:t>
          </a:r>
          <a:r>
            <a:rPr lang="en-US" sz="3200" b="1" dirty="0" smtClean="0"/>
            <a:t>bjective</a:t>
          </a:r>
          <a:endParaRPr lang="en-US" sz="3200" b="1" dirty="0"/>
        </a:p>
      </dgm:t>
    </dgm:pt>
    <dgm:pt modelId="{95D9FA19-CD9D-DB4D-AC66-E2303669334B}" type="parTrans" cxnId="{050C6C00-1EE0-DA42-AE16-830A99E826F5}">
      <dgm:prSet/>
      <dgm:spPr/>
      <dgm:t>
        <a:bodyPr/>
        <a:lstStyle/>
        <a:p>
          <a:endParaRPr lang="en-US"/>
        </a:p>
      </dgm:t>
    </dgm:pt>
    <dgm:pt modelId="{9AE9E1D1-D172-9A4D-8B33-A932541DA1F1}" type="sibTrans" cxnId="{050C6C00-1EE0-DA42-AE16-830A99E826F5}">
      <dgm:prSet/>
      <dgm:spPr/>
      <dgm:t>
        <a:bodyPr/>
        <a:lstStyle/>
        <a:p>
          <a:endParaRPr lang="en-US"/>
        </a:p>
      </dgm:t>
    </dgm:pt>
    <dgm:pt modelId="{A9F539FA-A2CA-3A49-B0BB-FEF52C134930}">
      <dgm:prSet phldrT="[Text]" custT="1"/>
      <dgm:spPr>
        <a:solidFill>
          <a:srgbClr val="92D050"/>
        </a:solidFill>
      </dgm:spPr>
      <dgm:t>
        <a:bodyPr/>
        <a:lstStyle/>
        <a:p>
          <a:r>
            <a:rPr lang="en-US" sz="4000" b="1" dirty="0" smtClean="0">
              <a:solidFill>
                <a:schemeClr val="tx1"/>
              </a:solidFill>
            </a:rPr>
            <a:t>S</a:t>
          </a:r>
          <a:r>
            <a:rPr lang="en-US" sz="3200" b="1" dirty="0" smtClean="0"/>
            <a:t>trategy</a:t>
          </a:r>
          <a:endParaRPr lang="en-US" sz="3200" b="1" dirty="0"/>
        </a:p>
      </dgm:t>
    </dgm:pt>
    <dgm:pt modelId="{CBE260CB-801D-2247-8B2F-FDD84095A0DC}" type="parTrans" cxnId="{78DAEB00-493F-D84B-8313-A7C46BD6D94B}">
      <dgm:prSet/>
      <dgm:spPr/>
      <dgm:t>
        <a:bodyPr/>
        <a:lstStyle/>
        <a:p>
          <a:endParaRPr lang="en-US"/>
        </a:p>
      </dgm:t>
    </dgm:pt>
    <dgm:pt modelId="{A938431F-C8B5-7748-B07A-55C4F42FD462}" type="sibTrans" cxnId="{78DAEB00-493F-D84B-8313-A7C46BD6D94B}">
      <dgm:prSet/>
      <dgm:spPr/>
      <dgm:t>
        <a:bodyPr/>
        <a:lstStyle/>
        <a:p>
          <a:endParaRPr lang="en-US"/>
        </a:p>
      </dgm:t>
    </dgm:pt>
    <dgm:pt modelId="{B26EA2E3-B3D1-B84B-9707-23A794E84E80}">
      <dgm:prSet custT="1"/>
      <dgm:spPr>
        <a:solidFill>
          <a:srgbClr val="00B0F0"/>
        </a:solidFill>
      </dgm:spPr>
      <dgm:t>
        <a:bodyPr/>
        <a:lstStyle/>
        <a:p>
          <a:r>
            <a:rPr lang="en-US" sz="3200" b="1" dirty="0" smtClean="0">
              <a:solidFill>
                <a:schemeClr val="tx1"/>
              </a:solidFill>
            </a:rPr>
            <a:t>T</a:t>
          </a:r>
          <a:r>
            <a:rPr lang="en-US" sz="3200" b="1" dirty="0" smtClean="0">
              <a:solidFill>
                <a:schemeClr val="bg1"/>
              </a:solidFill>
            </a:rPr>
            <a:t>ools</a:t>
          </a:r>
          <a:endParaRPr lang="en-US" sz="1200" b="1" dirty="0">
            <a:solidFill>
              <a:schemeClr val="bg1"/>
            </a:solidFill>
          </a:endParaRPr>
        </a:p>
      </dgm:t>
    </dgm:pt>
    <dgm:pt modelId="{9FE89D75-1A59-8948-BBF4-0B1DDBB2F574}" type="parTrans" cxnId="{3C98DD67-8574-BB4A-BCCA-220852F1E1A1}">
      <dgm:prSet/>
      <dgm:spPr/>
      <dgm:t>
        <a:bodyPr/>
        <a:lstStyle/>
        <a:p>
          <a:endParaRPr lang="en-US"/>
        </a:p>
      </dgm:t>
    </dgm:pt>
    <dgm:pt modelId="{58CFC77C-94E4-D04D-BC2E-BA9661DF7BD3}" type="sibTrans" cxnId="{3C98DD67-8574-BB4A-BCCA-220852F1E1A1}">
      <dgm:prSet/>
      <dgm:spPr/>
      <dgm:t>
        <a:bodyPr/>
        <a:lstStyle/>
        <a:p>
          <a:endParaRPr lang="en-US"/>
        </a:p>
      </dgm:t>
    </dgm:pt>
    <dgm:pt modelId="{2C28F92E-D5D0-0145-B02A-DF7FF1862311}" type="pres">
      <dgm:prSet presAssocID="{1231CF39-03B3-F845-8012-D5B13B9C3F32}" presName="Name0" presStyleCnt="0">
        <dgm:presLayoutVars>
          <dgm:chMax val="7"/>
          <dgm:chPref val="7"/>
          <dgm:dir/>
        </dgm:presLayoutVars>
      </dgm:prSet>
      <dgm:spPr/>
      <dgm:t>
        <a:bodyPr/>
        <a:lstStyle/>
        <a:p>
          <a:endParaRPr lang="en-US"/>
        </a:p>
      </dgm:t>
    </dgm:pt>
    <dgm:pt modelId="{729D8949-4CEF-624A-90D0-D76A1693AEC6}" type="pres">
      <dgm:prSet presAssocID="{1231CF39-03B3-F845-8012-D5B13B9C3F32}" presName="Name1" presStyleCnt="0"/>
      <dgm:spPr/>
      <dgm:t>
        <a:bodyPr/>
        <a:lstStyle/>
        <a:p>
          <a:endParaRPr lang="en-US"/>
        </a:p>
      </dgm:t>
    </dgm:pt>
    <dgm:pt modelId="{41A08EC9-B53B-B14B-B3F7-016C2D3BEACB}" type="pres">
      <dgm:prSet presAssocID="{1231CF39-03B3-F845-8012-D5B13B9C3F32}" presName="cycle" presStyleCnt="0"/>
      <dgm:spPr/>
      <dgm:t>
        <a:bodyPr/>
        <a:lstStyle/>
        <a:p>
          <a:endParaRPr lang="en-US"/>
        </a:p>
      </dgm:t>
    </dgm:pt>
    <dgm:pt modelId="{5198ED01-FDEB-6B4A-9B37-3936291ED3F0}" type="pres">
      <dgm:prSet presAssocID="{1231CF39-03B3-F845-8012-D5B13B9C3F32}" presName="srcNode" presStyleLbl="node1" presStyleIdx="0" presStyleCnt="4"/>
      <dgm:spPr/>
      <dgm:t>
        <a:bodyPr/>
        <a:lstStyle/>
        <a:p>
          <a:endParaRPr lang="en-US"/>
        </a:p>
      </dgm:t>
    </dgm:pt>
    <dgm:pt modelId="{38D61405-1FB4-4C47-8759-D276BA145FDC}" type="pres">
      <dgm:prSet presAssocID="{1231CF39-03B3-F845-8012-D5B13B9C3F32}" presName="conn" presStyleLbl="parChTrans1D2" presStyleIdx="0" presStyleCnt="1" custLinFactNeighborX="3193" custLinFactNeighborY="1279"/>
      <dgm:spPr/>
      <dgm:t>
        <a:bodyPr/>
        <a:lstStyle/>
        <a:p>
          <a:endParaRPr lang="en-US"/>
        </a:p>
      </dgm:t>
    </dgm:pt>
    <dgm:pt modelId="{8BD338F3-7742-214B-B95F-9A1AFC372055}" type="pres">
      <dgm:prSet presAssocID="{1231CF39-03B3-F845-8012-D5B13B9C3F32}" presName="extraNode" presStyleLbl="node1" presStyleIdx="0" presStyleCnt="4"/>
      <dgm:spPr/>
      <dgm:t>
        <a:bodyPr/>
        <a:lstStyle/>
        <a:p>
          <a:endParaRPr lang="en-US"/>
        </a:p>
      </dgm:t>
    </dgm:pt>
    <dgm:pt modelId="{1C98B1C8-DB25-1F4E-8F62-7F268E3529A7}" type="pres">
      <dgm:prSet presAssocID="{1231CF39-03B3-F845-8012-D5B13B9C3F32}" presName="dstNode" presStyleLbl="node1" presStyleIdx="0" presStyleCnt="4"/>
      <dgm:spPr/>
      <dgm:t>
        <a:bodyPr/>
        <a:lstStyle/>
        <a:p>
          <a:endParaRPr lang="en-US"/>
        </a:p>
      </dgm:t>
    </dgm:pt>
    <dgm:pt modelId="{7399FEC1-73CA-1248-8361-2DF266008024}" type="pres">
      <dgm:prSet presAssocID="{98659D33-D81B-4441-8B70-91E608C10395}" presName="text_1" presStyleLbl="node1" presStyleIdx="0" presStyleCnt="4" custLinFactNeighborY="-5285">
        <dgm:presLayoutVars>
          <dgm:bulletEnabled val="1"/>
        </dgm:presLayoutVars>
      </dgm:prSet>
      <dgm:spPr/>
      <dgm:t>
        <a:bodyPr/>
        <a:lstStyle/>
        <a:p>
          <a:endParaRPr lang="en-US"/>
        </a:p>
      </dgm:t>
    </dgm:pt>
    <dgm:pt modelId="{8A488B7D-8BB2-DC4C-B65C-108B6ECA934F}" type="pres">
      <dgm:prSet presAssocID="{98659D33-D81B-4441-8B70-91E608C10395}" presName="accent_1" presStyleCnt="0"/>
      <dgm:spPr/>
      <dgm:t>
        <a:bodyPr/>
        <a:lstStyle/>
        <a:p>
          <a:endParaRPr lang="en-US"/>
        </a:p>
      </dgm:t>
    </dgm:pt>
    <dgm:pt modelId="{5F2162D8-A845-D44D-ADB9-70A803F2EC35}" type="pres">
      <dgm:prSet presAssocID="{98659D33-D81B-4441-8B70-91E608C10395}" presName="accentRepeatNode" presStyleLbl="solidFgAcc1" presStyleIdx="0" presStyleCnt="4"/>
      <dgm:spPr>
        <a:ln>
          <a:solidFill>
            <a:schemeClr val="tx1"/>
          </a:solidFill>
        </a:ln>
      </dgm:spPr>
      <dgm:t>
        <a:bodyPr/>
        <a:lstStyle/>
        <a:p>
          <a:endParaRPr lang="en-US"/>
        </a:p>
      </dgm:t>
    </dgm:pt>
    <dgm:pt modelId="{2E8F90D2-0764-2E48-A68C-A7AB711C5ACD}" type="pres">
      <dgm:prSet presAssocID="{87ACC29F-159D-454C-A54A-639D4FD92B36}" presName="text_2" presStyleLbl="node1" presStyleIdx="1" presStyleCnt="4">
        <dgm:presLayoutVars>
          <dgm:bulletEnabled val="1"/>
        </dgm:presLayoutVars>
      </dgm:prSet>
      <dgm:spPr/>
      <dgm:t>
        <a:bodyPr/>
        <a:lstStyle/>
        <a:p>
          <a:endParaRPr lang="en-US"/>
        </a:p>
      </dgm:t>
    </dgm:pt>
    <dgm:pt modelId="{DE013ECE-E7BF-C542-BCCB-DC43F89E4250}" type="pres">
      <dgm:prSet presAssocID="{87ACC29F-159D-454C-A54A-639D4FD92B36}" presName="accent_2" presStyleCnt="0"/>
      <dgm:spPr/>
      <dgm:t>
        <a:bodyPr/>
        <a:lstStyle/>
        <a:p>
          <a:endParaRPr lang="en-US"/>
        </a:p>
      </dgm:t>
    </dgm:pt>
    <dgm:pt modelId="{445BA32C-5B80-C34D-AF26-581EF840C59C}" type="pres">
      <dgm:prSet presAssocID="{87ACC29F-159D-454C-A54A-639D4FD92B36}" presName="accentRepeatNode" presStyleLbl="solidFgAcc1" presStyleIdx="1" presStyleCnt="4"/>
      <dgm:spPr>
        <a:ln>
          <a:solidFill>
            <a:schemeClr val="tx1"/>
          </a:solidFill>
        </a:ln>
      </dgm:spPr>
      <dgm:t>
        <a:bodyPr/>
        <a:lstStyle/>
        <a:p>
          <a:endParaRPr lang="en-US"/>
        </a:p>
      </dgm:t>
    </dgm:pt>
    <dgm:pt modelId="{36E015CD-FC77-CE48-B5AF-A1E219CAC750}" type="pres">
      <dgm:prSet presAssocID="{A9F539FA-A2CA-3A49-B0BB-FEF52C134930}" presName="text_3" presStyleLbl="node1" presStyleIdx="2" presStyleCnt="4">
        <dgm:presLayoutVars>
          <dgm:bulletEnabled val="1"/>
        </dgm:presLayoutVars>
      </dgm:prSet>
      <dgm:spPr/>
      <dgm:t>
        <a:bodyPr/>
        <a:lstStyle/>
        <a:p>
          <a:endParaRPr lang="en-US"/>
        </a:p>
      </dgm:t>
    </dgm:pt>
    <dgm:pt modelId="{C383A7D6-DC8A-3145-BA95-FFFB5386FECD}" type="pres">
      <dgm:prSet presAssocID="{A9F539FA-A2CA-3A49-B0BB-FEF52C134930}" presName="accent_3" presStyleCnt="0"/>
      <dgm:spPr/>
      <dgm:t>
        <a:bodyPr/>
        <a:lstStyle/>
        <a:p>
          <a:endParaRPr lang="en-US"/>
        </a:p>
      </dgm:t>
    </dgm:pt>
    <dgm:pt modelId="{06DA496C-2E82-A744-B68D-5C01C248596A}" type="pres">
      <dgm:prSet presAssocID="{A9F539FA-A2CA-3A49-B0BB-FEF52C134930}" presName="accentRepeatNode" presStyleLbl="solidFgAcc1" presStyleIdx="2" presStyleCnt="4"/>
      <dgm:spPr>
        <a:ln>
          <a:solidFill>
            <a:schemeClr val="tx1"/>
          </a:solidFill>
        </a:ln>
      </dgm:spPr>
      <dgm:t>
        <a:bodyPr/>
        <a:lstStyle/>
        <a:p>
          <a:endParaRPr lang="en-US"/>
        </a:p>
      </dgm:t>
    </dgm:pt>
    <dgm:pt modelId="{5E75712E-D52D-6842-ABE5-5E29B86C8BB8}" type="pres">
      <dgm:prSet presAssocID="{B26EA2E3-B3D1-B84B-9707-23A794E84E80}" presName="text_4" presStyleLbl="node1" presStyleIdx="3" presStyleCnt="4">
        <dgm:presLayoutVars>
          <dgm:bulletEnabled val="1"/>
        </dgm:presLayoutVars>
      </dgm:prSet>
      <dgm:spPr/>
      <dgm:t>
        <a:bodyPr/>
        <a:lstStyle/>
        <a:p>
          <a:endParaRPr lang="en-US"/>
        </a:p>
      </dgm:t>
    </dgm:pt>
    <dgm:pt modelId="{6C9BDEAE-5998-EB42-9854-8F1AF4DE2ADA}" type="pres">
      <dgm:prSet presAssocID="{B26EA2E3-B3D1-B84B-9707-23A794E84E80}" presName="accent_4" presStyleCnt="0"/>
      <dgm:spPr/>
      <dgm:t>
        <a:bodyPr/>
        <a:lstStyle/>
        <a:p>
          <a:endParaRPr lang="en-US"/>
        </a:p>
      </dgm:t>
    </dgm:pt>
    <dgm:pt modelId="{5DB2DB8E-673E-EF4D-9E8E-1F080533A856}" type="pres">
      <dgm:prSet presAssocID="{B26EA2E3-B3D1-B84B-9707-23A794E84E80}" presName="accentRepeatNode" presStyleLbl="solidFgAcc1" presStyleIdx="3" presStyleCnt="4"/>
      <dgm:spPr>
        <a:ln>
          <a:solidFill>
            <a:schemeClr val="tx1"/>
          </a:solidFill>
        </a:ln>
      </dgm:spPr>
      <dgm:t>
        <a:bodyPr/>
        <a:lstStyle/>
        <a:p>
          <a:endParaRPr lang="en-US"/>
        </a:p>
      </dgm:t>
    </dgm:pt>
  </dgm:ptLst>
  <dgm:cxnLst>
    <dgm:cxn modelId="{3D2D2031-F923-894F-A9E2-4A1F8B4A9737}" srcId="{1231CF39-03B3-F845-8012-D5B13B9C3F32}" destId="{98659D33-D81B-4441-8B70-91E608C10395}" srcOrd="0" destOrd="0" parTransId="{50E3E334-0944-F342-A95F-0F9EDD0ADB73}" sibTransId="{9A58A712-C36E-E843-AE2B-6EAE51370E3C}"/>
    <dgm:cxn modelId="{050C6C00-1EE0-DA42-AE16-830A99E826F5}" srcId="{1231CF39-03B3-F845-8012-D5B13B9C3F32}" destId="{87ACC29F-159D-454C-A54A-639D4FD92B36}" srcOrd="1" destOrd="0" parTransId="{95D9FA19-CD9D-DB4D-AC66-E2303669334B}" sibTransId="{9AE9E1D1-D172-9A4D-8B33-A932541DA1F1}"/>
    <dgm:cxn modelId="{3D1487C6-3301-41ED-A4C0-023ED8F363EF}" type="presOf" srcId="{1231CF39-03B3-F845-8012-D5B13B9C3F32}" destId="{2C28F92E-D5D0-0145-B02A-DF7FF1862311}" srcOrd="0" destOrd="0" presId="urn:microsoft.com/office/officeart/2008/layout/VerticalCurvedList"/>
    <dgm:cxn modelId="{C2C21FF2-7549-4F12-969E-A17B7BEB2912}" type="presOf" srcId="{A9F539FA-A2CA-3A49-B0BB-FEF52C134930}" destId="{36E015CD-FC77-CE48-B5AF-A1E219CAC750}" srcOrd="0" destOrd="0" presId="urn:microsoft.com/office/officeart/2008/layout/VerticalCurvedList"/>
    <dgm:cxn modelId="{3C98DD67-8574-BB4A-BCCA-220852F1E1A1}" srcId="{1231CF39-03B3-F845-8012-D5B13B9C3F32}" destId="{B26EA2E3-B3D1-B84B-9707-23A794E84E80}" srcOrd="3" destOrd="0" parTransId="{9FE89D75-1A59-8948-BBF4-0B1DDBB2F574}" sibTransId="{58CFC77C-94E4-D04D-BC2E-BA9661DF7BD3}"/>
    <dgm:cxn modelId="{93D35B80-04E1-4FC7-B72C-B44F8C4917D1}" type="presOf" srcId="{B26EA2E3-B3D1-B84B-9707-23A794E84E80}" destId="{5E75712E-D52D-6842-ABE5-5E29B86C8BB8}" srcOrd="0" destOrd="0" presId="urn:microsoft.com/office/officeart/2008/layout/VerticalCurvedList"/>
    <dgm:cxn modelId="{C79845AA-D432-4215-AC05-A3DE501F692F}" type="presOf" srcId="{9A58A712-C36E-E843-AE2B-6EAE51370E3C}" destId="{38D61405-1FB4-4C47-8759-D276BA145FDC}" srcOrd="0" destOrd="0" presId="urn:microsoft.com/office/officeart/2008/layout/VerticalCurvedList"/>
    <dgm:cxn modelId="{D8AB41E8-F7C4-48C4-9063-55F69090A488}" type="presOf" srcId="{87ACC29F-159D-454C-A54A-639D4FD92B36}" destId="{2E8F90D2-0764-2E48-A68C-A7AB711C5ACD}" srcOrd="0" destOrd="0" presId="urn:microsoft.com/office/officeart/2008/layout/VerticalCurvedList"/>
    <dgm:cxn modelId="{78DAEB00-493F-D84B-8313-A7C46BD6D94B}" srcId="{1231CF39-03B3-F845-8012-D5B13B9C3F32}" destId="{A9F539FA-A2CA-3A49-B0BB-FEF52C134930}" srcOrd="2" destOrd="0" parTransId="{CBE260CB-801D-2247-8B2F-FDD84095A0DC}" sibTransId="{A938431F-C8B5-7748-B07A-55C4F42FD462}"/>
    <dgm:cxn modelId="{AEE11636-9B76-49E7-9B3E-0FDEB6782B36}" type="presOf" srcId="{98659D33-D81B-4441-8B70-91E608C10395}" destId="{7399FEC1-73CA-1248-8361-2DF266008024}" srcOrd="0" destOrd="0" presId="urn:microsoft.com/office/officeart/2008/layout/VerticalCurvedList"/>
    <dgm:cxn modelId="{059ABB83-B082-4FB2-996E-72B8043B2523}" type="presParOf" srcId="{2C28F92E-D5D0-0145-B02A-DF7FF1862311}" destId="{729D8949-4CEF-624A-90D0-D76A1693AEC6}" srcOrd="0" destOrd="0" presId="urn:microsoft.com/office/officeart/2008/layout/VerticalCurvedList"/>
    <dgm:cxn modelId="{A19B1E08-16B5-4E67-8DCB-2454A8BF421B}" type="presParOf" srcId="{729D8949-4CEF-624A-90D0-D76A1693AEC6}" destId="{41A08EC9-B53B-B14B-B3F7-016C2D3BEACB}" srcOrd="0" destOrd="0" presId="urn:microsoft.com/office/officeart/2008/layout/VerticalCurvedList"/>
    <dgm:cxn modelId="{F4ECF815-46E3-4846-8D4C-534745C51BCF}" type="presParOf" srcId="{41A08EC9-B53B-B14B-B3F7-016C2D3BEACB}" destId="{5198ED01-FDEB-6B4A-9B37-3936291ED3F0}" srcOrd="0" destOrd="0" presId="urn:microsoft.com/office/officeart/2008/layout/VerticalCurvedList"/>
    <dgm:cxn modelId="{F4F4BE3A-F6A0-4810-A767-CE416CA887EA}" type="presParOf" srcId="{41A08EC9-B53B-B14B-B3F7-016C2D3BEACB}" destId="{38D61405-1FB4-4C47-8759-D276BA145FDC}" srcOrd="1" destOrd="0" presId="urn:microsoft.com/office/officeart/2008/layout/VerticalCurvedList"/>
    <dgm:cxn modelId="{6FCB0247-C834-4F9C-9435-793F14971D54}" type="presParOf" srcId="{41A08EC9-B53B-B14B-B3F7-016C2D3BEACB}" destId="{8BD338F3-7742-214B-B95F-9A1AFC372055}" srcOrd="2" destOrd="0" presId="urn:microsoft.com/office/officeart/2008/layout/VerticalCurvedList"/>
    <dgm:cxn modelId="{735DB6C4-8401-44BD-83B0-9CAB4461C53B}" type="presParOf" srcId="{41A08EC9-B53B-B14B-B3F7-016C2D3BEACB}" destId="{1C98B1C8-DB25-1F4E-8F62-7F268E3529A7}" srcOrd="3" destOrd="0" presId="urn:microsoft.com/office/officeart/2008/layout/VerticalCurvedList"/>
    <dgm:cxn modelId="{53DFB597-AA34-4EFA-A648-EED63433AA1D}" type="presParOf" srcId="{729D8949-4CEF-624A-90D0-D76A1693AEC6}" destId="{7399FEC1-73CA-1248-8361-2DF266008024}" srcOrd="1" destOrd="0" presId="urn:microsoft.com/office/officeart/2008/layout/VerticalCurvedList"/>
    <dgm:cxn modelId="{C6E76F6B-9562-4435-BCC8-CE94F9B7D3D9}" type="presParOf" srcId="{729D8949-4CEF-624A-90D0-D76A1693AEC6}" destId="{8A488B7D-8BB2-DC4C-B65C-108B6ECA934F}" srcOrd="2" destOrd="0" presId="urn:microsoft.com/office/officeart/2008/layout/VerticalCurvedList"/>
    <dgm:cxn modelId="{71C7EB3A-3454-4CEA-AEF9-5A6FE2D5B48E}" type="presParOf" srcId="{8A488B7D-8BB2-DC4C-B65C-108B6ECA934F}" destId="{5F2162D8-A845-D44D-ADB9-70A803F2EC35}" srcOrd="0" destOrd="0" presId="urn:microsoft.com/office/officeart/2008/layout/VerticalCurvedList"/>
    <dgm:cxn modelId="{C6667D3F-4960-4F94-A0DA-A2141BD15676}" type="presParOf" srcId="{729D8949-4CEF-624A-90D0-D76A1693AEC6}" destId="{2E8F90D2-0764-2E48-A68C-A7AB711C5ACD}" srcOrd="3" destOrd="0" presId="urn:microsoft.com/office/officeart/2008/layout/VerticalCurvedList"/>
    <dgm:cxn modelId="{1AF27FDA-B557-4544-AF26-A9E4172101EA}" type="presParOf" srcId="{729D8949-4CEF-624A-90D0-D76A1693AEC6}" destId="{DE013ECE-E7BF-C542-BCCB-DC43F89E4250}" srcOrd="4" destOrd="0" presId="urn:microsoft.com/office/officeart/2008/layout/VerticalCurvedList"/>
    <dgm:cxn modelId="{7D43BDE5-43D9-4079-B003-816BE1B380DF}" type="presParOf" srcId="{DE013ECE-E7BF-C542-BCCB-DC43F89E4250}" destId="{445BA32C-5B80-C34D-AF26-581EF840C59C}" srcOrd="0" destOrd="0" presId="urn:microsoft.com/office/officeart/2008/layout/VerticalCurvedList"/>
    <dgm:cxn modelId="{373C93FE-C5B7-43B3-B49A-F7BF63C83EC3}" type="presParOf" srcId="{729D8949-4CEF-624A-90D0-D76A1693AEC6}" destId="{36E015CD-FC77-CE48-B5AF-A1E219CAC750}" srcOrd="5" destOrd="0" presId="urn:microsoft.com/office/officeart/2008/layout/VerticalCurvedList"/>
    <dgm:cxn modelId="{7251386A-ECC9-4966-A6EC-5D5A597DDF8A}" type="presParOf" srcId="{729D8949-4CEF-624A-90D0-D76A1693AEC6}" destId="{C383A7D6-DC8A-3145-BA95-FFFB5386FECD}" srcOrd="6" destOrd="0" presId="urn:microsoft.com/office/officeart/2008/layout/VerticalCurvedList"/>
    <dgm:cxn modelId="{1844C80A-6482-4975-9D1B-C8DAE6FEA353}" type="presParOf" srcId="{C383A7D6-DC8A-3145-BA95-FFFB5386FECD}" destId="{06DA496C-2E82-A744-B68D-5C01C248596A}" srcOrd="0" destOrd="0" presId="urn:microsoft.com/office/officeart/2008/layout/VerticalCurvedList"/>
    <dgm:cxn modelId="{ADAB576F-5678-45DD-8EA8-257E4D86C3CD}" type="presParOf" srcId="{729D8949-4CEF-624A-90D0-D76A1693AEC6}" destId="{5E75712E-D52D-6842-ABE5-5E29B86C8BB8}" srcOrd="7" destOrd="0" presId="urn:microsoft.com/office/officeart/2008/layout/VerticalCurvedList"/>
    <dgm:cxn modelId="{F3F25360-CFD4-4333-969D-010DBD82AF5E}" type="presParOf" srcId="{729D8949-4CEF-624A-90D0-D76A1693AEC6}" destId="{6C9BDEAE-5998-EB42-9854-8F1AF4DE2ADA}" srcOrd="8" destOrd="0" presId="urn:microsoft.com/office/officeart/2008/layout/VerticalCurvedList"/>
    <dgm:cxn modelId="{DD01090A-24C3-4E8C-ABA2-FDEDDAE840BE}" type="presParOf" srcId="{6C9BDEAE-5998-EB42-9854-8F1AF4DE2ADA}" destId="{5DB2DB8E-673E-EF4D-9E8E-1F080533A856}" srcOrd="0" destOrd="0" presId="urn:microsoft.com/office/officeart/2008/layout/VerticalCurvedList"/>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0CF0AB1F-6FF5-43FB-BE92-18ACD999CA69}" type="doc">
      <dgm:prSet loTypeId="urn:microsoft.com/office/officeart/2005/8/layout/vList6" loCatId="process" qsTypeId="urn:microsoft.com/office/officeart/2005/8/quickstyle/simple1" qsCatId="simple" csTypeId="urn:microsoft.com/office/officeart/2005/8/colors/accent0_1" csCatId="mainScheme" phldr="1"/>
      <dgm:spPr/>
      <dgm:t>
        <a:bodyPr/>
        <a:lstStyle/>
        <a:p>
          <a:endParaRPr lang="en-US"/>
        </a:p>
      </dgm:t>
    </dgm:pt>
    <dgm:pt modelId="{FA70CC7D-A9AD-41BD-9031-636AA347D4F9}">
      <dgm:prSet phldrT="[Text]"/>
      <dgm:spPr>
        <a:solidFill>
          <a:srgbClr val="92D050"/>
        </a:solidFill>
      </dgm:spPr>
      <dgm:t>
        <a:bodyPr/>
        <a:lstStyle/>
        <a:p>
          <a:r>
            <a:rPr lang="en-US" b="1" dirty="0" smtClean="0"/>
            <a:t>PEOPLE</a:t>
          </a:r>
          <a:endParaRPr lang="en-US" b="1" dirty="0"/>
        </a:p>
      </dgm:t>
    </dgm:pt>
    <dgm:pt modelId="{442F9E51-40C0-49D8-AA56-354D3FB4BB3B}" type="parTrans" cxnId="{0AD905E4-EB56-4D1D-85F8-2AC377B87F8D}">
      <dgm:prSet/>
      <dgm:spPr/>
      <dgm:t>
        <a:bodyPr/>
        <a:lstStyle/>
        <a:p>
          <a:endParaRPr lang="en-US"/>
        </a:p>
      </dgm:t>
    </dgm:pt>
    <dgm:pt modelId="{39CD59B4-C0C1-4C08-BC67-A55F7C318DA1}" type="sibTrans" cxnId="{0AD905E4-EB56-4D1D-85F8-2AC377B87F8D}">
      <dgm:prSet/>
      <dgm:spPr/>
      <dgm:t>
        <a:bodyPr/>
        <a:lstStyle/>
        <a:p>
          <a:endParaRPr lang="en-US"/>
        </a:p>
      </dgm:t>
    </dgm:pt>
    <dgm:pt modelId="{6D7E9F2D-A72A-487B-B794-13C41503C3B0}">
      <dgm:prSet phldrT="[Text]"/>
      <dgm:spPr/>
      <dgm:t>
        <a:bodyPr/>
        <a:lstStyle/>
        <a:p>
          <a:r>
            <a:rPr lang="en-US" dirty="0" smtClean="0"/>
            <a:t>Donors</a:t>
          </a:r>
          <a:endParaRPr lang="en-US" dirty="0"/>
        </a:p>
      </dgm:t>
    </dgm:pt>
    <dgm:pt modelId="{94630732-2900-45CC-B884-95A3BA7356AE}" type="parTrans" cxnId="{3A0C7AEA-360A-4AC0-BEF1-E4B7C8AF75A4}">
      <dgm:prSet/>
      <dgm:spPr/>
      <dgm:t>
        <a:bodyPr/>
        <a:lstStyle/>
        <a:p>
          <a:endParaRPr lang="en-US"/>
        </a:p>
      </dgm:t>
    </dgm:pt>
    <dgm:pt modelId="{084B2312-F265-409A-ACDF-225705F6FF6C}" type="sibTrans" cxnId="{3A0C7AEA-360A-4AC0-BEF1-E4B7C8AF75A4}">
      <dgm:prSet/>
      <dgm:spPr/>
      <dgm:t>
        <a:bodyPr/>
        <a:lstStyle/>
        <a:p>
          <a:endParaRPr lang="en-US"/>
        </a:p>
      </dgm:t>
    </dgm:pt>
    <dgm:pt modelId="{6EBA1EFF-8D6A-4404-8BE0-EE112CCE10F9}">
      <dgm:prSet phldrT="[Text]"/>
      <dgm:spPr>
        <a:solidFill>
          <a:schemeClr val="accent6">
            <a:lumMod val="75000"/>
          </a:schemeClr>
        </a:solidFill>
      </dgm:spPr>
      <dgm:t>
        <a:bodyPr/>
        <a:lstStyle/>
        <a:p>
          <a:r>
            <a:rPr lang="en-US" b="1" dirty="0" smtClean="0"/>
            <a:t>INFLUENCERS</a:t>
          </a:r>
          <a:endParaRPr lang="en-US" b="1" dirty="0"/>
        </a:p>
      </dgm:t>
    </dgm:pt>
    <dgm:pt modelId="{76ECC40F-339C-44F9-ADD3-B3B996D55C88}" type="parTrans" cxnId="{A4E9D06F-C921-400A-BCD4-339B8AE35CB6}">
      <dgm:prSet/>
      <dgm:spPr/>
      <dgm:t>
        <a:bodyPr/>
        <a:lstStyle/>
        <a:p>
          <a:endParaRPr lang="en-US"/>
        </a:p>
      </dgm:t>
    </dgm:pt>
    <dgm:pt modelId="{66A95B06-5FA4-4BE3-A616-E54118BD81C3}" type="sibTrans" cxnId="{A4E9D06F-C921-400A-BCD4-339B8AE35CB6}">
      <dgm:prSet/>
      <dgm:spPr/>
      <dgm:t>
        <a:bodyPr/>
        <a:lstStyle/>
        <a:p>
          <a:endParaRPr lang="en-US"/>
        </a:p>
      </dgm:t>
    </dgm:pt>
    <dgm:pt modelId="{0F92F47B-BE8C-4401-922F-03F27050543C}">
      <dgm:prSet phldrT="[Text]"/>
      <dgm:spPr/>
      <dgm:t>
        <a:bodyPr/>
        <a:lstStyle/>
        <a:p>
          <a:r>
            <a:rPr lang="en-US" dirty="0" smtClean="0"/>
            <a:t>Policy makers</a:t>
          </a:r>
          <a:endParaRPr lang="en-US" dirty="0"/>
        </a:p>
      </dgm:t>
    </dgm:pt>
    <dgm:pt modelId="{50963AE0-1E9D-4A68-9B8C-FFE14FEC3D42}" type="parTrans" cxnId="{C60ED65D-5EE5-4E36-B552-7CFB2B977C62}">
      <dgm:prSet/>
      <dgm:spPr/>
      <dgm:t>
        <a:bodyPr/>
        <a:lstStyle/>
        <a:p>
          <a:endParaRPr lang="en-US"/>
        </a:p>
      </dgm:t>
    </dgm:pt>
    <dgm:pt modelId="{80955D55-9B7E-4044-A588-EE17D4D40652}" type="sibTrans" cxnId="{C60ED65D-5EE5-4E36-B552-7CFB2B977C62}">
      <dgm:prSet/>
      <dgm:spPr/>
      <dgm:t>
        <a:bodyPr/>
        <a:lstStyle/>
        <a:p>
          <a:endParaRPr lang="en-US"/>
        </a:p>
      </dgm:t>
    </dgm:pt>
    <dgm:pt modelId="{3B24BD3A-3FB5-4961-876D-B09A5841B72F}">
      <dgm:prSet phldrT="[Text]"/>
      <dgm:spPr/>
      <dgm:t>
        <a:bodyPr/>
        <a:lstStyle/>
        <a:p>
          <a:r>
            <a:rPr lang="en-US" dirty="0" smtClean="0"/>
            <a:t>Journalists</a:t>
          </a:r>
          <a:endParaRPr lang="en-US" dirty="0"/>
        </a:p>
      </dgm:t>
    </dgm:pt>
    <dgm:pt modelId="{478971A8-0096-4CE3-97BD-D809EEA26204}" type="parTrans" cxnId="{6E8A3F47-582D-43EB-B5A3-F4D0B541C210}">
      <dgm:prSet/>
      <dgm:spPr/>
      <dgm:t>
        <a:bodyPr/>
        <a:lstStyle/>
        <a:p>
          <a:endParaRPr lang="en-US"/>
        </a:p>
      </dgm:t>
    </dgm:pt>
    <dgm:pt modelId="{EBFA1ADF-80EF-414A-AAAF-7CA7757B99C6}" type="sibTrans" cxnId="{6E8A3F47-582D-43EB-B5A3-F4D0B541C210}">
      <dgm:prSet/>
      <dgm:spPr/>
      <dgm:t>
        <a:bodyPr/>
        <a:lstStyle/>
        <a:p>
          <a:endParaRPr lang="en-US"/>
        </a:p>
      </dgm:t>
    </dgm:pt>
    <dgm:pt modelId="{CBCD86F8-C440-4434-9202-77721F6C36C3}">
      <dgm:prSet phldrT="[Text]"/>
      <dgm:spPr/>
      <dgm:t>
        <a:bodyPr/>
        <a:lstStyle/>
        <a:p>
          <a:r>
            <a:rPr lang="en-US" smtClean="0"/>
            <a:t>Business Leaders</a:t>
          </a:r>
          <a:endParaRPr lang="en-US" dirty="0"/>
        </a:p>
      </dgm:t>
    </dgm:pt>
    <dgm:pt modelId="{C2AD5EA4-68D1-4F4F-BB14-2324448235DF}" type="parTrans" cxnId="{40620390-BF96-4616-AC14-21FFF55F5451}">
      <dgm:prSet/>
      <dgm:spPr/>
      <dgm:t>
        <a:bodyPr/>
        <a:lstStyle/>
        <a:p>
          <a:endParaRPr lang="en-US"/>
        </a:p>
      </dgm:t>
    </dgm:pt>
    <dgm:pt modelId="{258B12F5-637F-473C-B022-2E6460F7FA2C}" type="sibTrans" cxnId="{40620390-BF96-4616-AC14-21FFF55F5451}">
      <dgm:prSet/>
      <dgm:spPr/>
      <dgm:t>
        <a:bodyPr/>
        <a:lstStyle/>
        <a:p>
          <a:endParaRPr lang="en-US"/>
        </a:p>
      </dgm:t>
    </dgm:pt>
    <dgm:pt modelId="{79E4E4FD-9150-4204-8078-A31517A1D2B5}">
      <dgm:prSet phldrT="[Text]"/>
      <dgm:spPr>
        <a:solidFill>
          <a:srgbClr val="00B0F0"/>
        </a:solidFill>
      </dgm:spPr>
      <dgm:t>
        <a:bodyPr/>
        <a:lstStyle/>
        <a:p>
          <a:r>
            <a:rPr lang="en-US" b="1" dirty="0" smtClean="0"/>
            <a:t>ORGANIZATIONS</a:t>
          </a:r>
          <a:endParaRPr lang="en-US" b="1" dirty="0"/>
        </a:p>
      </dgm:t>
    </dgm:pt>
    <dgm:pt modelId="{177C1AD2-2E5C-40F6-B986-B942CBA47FA0}" type="parTrans" cxnId="{B4DA13C4-94F5-4D75-9DE3-550CB19ED7DA}">
      <dgm:prSet/>
      <dgm:spPr/>
      <dgm:t>
        <a:bodyPr/>
        <a:lstStyle/>
        <a:p>
          <a:endParaRPr lang="en-US"/>
        </a:p>
      </dgm:t>
    </dgm:pt>
    <dgm:pt modelId="{22F6A45A-0014-46F6-93A5-46F7E30C353C}" type="sibTrans" cxnId="{B4DA13C4-94F5-4D75-9DE3-550CB19ED7DA}">
      <dgm:prSet/>
      <dgm:spPr/>
      <dgm:t>
        <a:bodyPr/>
        <a:lstStyle/>
        <a:p>
          <a:endParaRPr lang="en-US"/>
        </a:p>
      </dgm:t>
    </dgm:pt>
    <dgm:pt modelId="{7DA49B6A-9302-4C4B-934A-02D907F27725}">
      <dgm:prSet phldrT="[Text]"/>
      <dgm:spPr/>
      <dgm:t>
        <a:bodyPr/>
        <a:lstStyle/>
        <a:p>
          <a:r>
            <a:rPr lang="en-US" dirty="0" smtClean="0"/>
            <a:t>Partners</a:t>
          </a:r>
          <a:endParaRPr lang="en-US" dirty="0"/>
        </a:p>
      </dgm:t>
    </dgm:pt>
    <dgm:pt modelId="{FBC1C5A1-D540-4D93-8D58-EF603487B32B}" type="parTrans" cxnId="{0940C382-E684-449E-A1AE-310E32911AC1}">
      <dgm:prSet/>
      <dgm:spPr/>
      <dgm:t>
        <a:bodyPr/>
        <a:lstStyle/>
        <a:p>
          <a:endParaRPr lang="en-US"/>
        </a:p>
      </dgm:t>
    </dgm:pt>
    <dgm:pt modelId="{D9DB7A9D-37A4-43B9-A326-4CB911D03B94}" type="sibTrans" cxnId="{0940C382-E684-449E-A1AE-310E32911AC1}">
      <dgm:prSet/>
      <dgm:spPr/>
      <dgm:t>
        <a:bodyPr/>
        <a:lstStyle/>
        <a:p>
          <a:endParaRPr lang="en-US"/>
        </a:p>
      </dgm:t>
    </dgm:pt>
    <dgm:pt modelId="{0B83AB03-2B23-49C0-88AB-D2049513DA6C}">
      <dgm:prSet phldrT="[Text]"/>
      <dgm:spPr/>
      <dgm:t>
        <a:bodyPr/>
        <a:lstStyle/>
        <a:p>
          <a:r>
            <a:rPr lang="en-US" dirty="0" smtClean="0"/>
            <a:t>Local Organizations</a:t>
          </a:r>
          <a:endParaRPr lang="en-US" dirty="0"/>
        </a:p>
      </dgm:t>
    </dgm:pt>
    <dgm:pt modelId="{4355769F-9F92-4E12-9596-10679230FBE1}" type="parTrans" cxnId="{6BFB010B-77BE-47B9-803C-65E2F35A0FDA}">
      <dgm:prSet/>
      <dgm:spPr/>
      <dgm:t>
        <a:bodyPr/>
        <a:lstStyle/>
        <a:p>
          <a:endParaRPr lang="en-US"/>
        </a:p>
      </dgm:t>
    </dgm:pt>
    <dgm:pt modelId="{D45C0AE1-6889-4D7F-A876-C674AD303F22}" type="sibTrans" cxnId="{6BFB010B-77BE-47B9-803C-65E2F35A0FDA}">
      <dgm:prSet/>
      <dgm:spPr/>
      <dgm:t>
        <a:bodyPr/>
        <a:lstStyle/>
        <a:p>
          <a:endParaRPr lang="en-US"/>
        </a:p>
      </dgm:t>
    </dgm:pt>
    <dgm:pt modelId="{7B372506-AD38-4706-8255-F4158856C615}">
      <dgm:prSet phldrT="[Text]"/>
      <dgm:spPr/>
      <dgm:t>
        <a:bodyPr/>
        <a:lstStyle/>
        <a:p>
          <a:r>
            <a:rPr lang="en-US" dirty="0" smtClean="0"/>
            <a:t>Supporters</a:t>
          </a:r>
          <a:endParaRPr lang="en-US" dirty="0"/>
        </a:p>
      </dgm:t>
    </dgm:pt>
    <dgm:pt modelId="{0E054EA8-2FDA-4455-BB32-80ECE86F9A3C}" type="parTrans" cxnId="{F740F7D3-B4E0-4AF0-ADDB-137ED07139AC}">
      <dgm:prSet/>
      <dgm:spPr/>
      <dgm:t>
        <a:bodyPr/>
        <a:lstStyle/>
        <a:p>
          <a:endParaRPr lang="en-US"/>
        </a:p>
      </dgm:t>
    </dgm:pt>
    <dgm:pt modelId="{F423F76B-7505-4797-9793-352274932183}" type="sibTrans" cxnId="{F740F7D3-B4E0-4AF0-ADDB-137ED07139AC}">
      <dgm:prSet/>
      <dgm:spPr/>
      <dgm:t>
        <a:bodyPr/>
        <a:lstStyle/>
        <a:p>
          <a:endParaRPr lang="en-US"/>
        </a:p>
      </dgm:t>
    </dgm:pt>
    <dgm:pt modelId="{7B0D13C2-7BAF-43EB-A58F-E120D86CCF54}">
      <dgm:prSet phldrT="[Text]"/>
      <dgm:spPr/>
      <dgm:t>
        <a:bodyPr/>
        <a:lstStyle/>
        <a:p>
          <a:r>
            <a:rPr lang="en-US" dirty="0" smtClean="0"/>
            <a:t>End Users</a:t>
          </a:r>
          <a:endParaRPr lang="en-US" dirty="0"/>
        </a:p>
      </dgm:t>
    </dgm:pt>
    <dgm:pt modelId="{19C3B4DE-0367-4E27-BF17-20C435DFD8BD}" type="parTrans" cxnId="{BEE98CC1-1172-4CE7-A52C-7AE0A50531BF}">
      <dgm:prSet/>
      <dgm:spPr/>
      <dgm:t>
        <a:bodyPr/>
        <a:lstStyle/>
        <a:p>
          <a:endParaRPr lang="en-US"/>
        </a:p>
      </dgm:t>
    </dgm:pt>
    <dgm:pt modelId="{646C573B-2A13-4116-9AE4-E789CD5736C0}" type="sibTrans" cxnId="{BEE98CC1-1172-4CE7-A52C-7AE0A50531BF}">
      <dgm:prSet/>
      <dgm:spPr/>
      <dgm:t>
        <a:bodyPr/>
        <a:lstStyle/>
        <a:p>
          <a:endParaRPr lang="en-US"/>
        </a:p>
      </dgm:t>
    </dgm:pt>
    <dgm:pt modelId="{3E2E9086-376C-4537-B119-8C3B92349ECE}">
      <dgm:prSet phldrT="[Text]"/>
      <dgm:spPr/>
      <dgm:t>
        <a:bodyPr/>
        <a:lstStyle/>
        <a:p>
          <a:r>
            <a:rPr lang="en-US" dirty="0" smtClean="0"/>
            <a:t>State and National</a:t>
          </a:r>
          <a:endParaRPr lang="en-US" dirty="0"/>
        </a:p>
      </dgm:t>
    </dgm:pt>
    <dgm:pt modelId="{2BB36223-D72F-4CBC-B9DD-A761A32DF87D}" type="parTrans" cxnId="{99A60088-94E7-48DA-A90D-22AF21CD895B}">
      <dgm:prSet/>
      <dgm:spPr/>
      <dgm:t>
        <a:bodyPr/>
        <a:lstStyle/>
        <a:p>
          <a:endParaRPr lang="en-US"/>
        </a:p>
      </dgm:t>
    </dgm:pt>
    <dgm:pt modelId="{90887830-5235-4DFF-B5E3-BFA387083621}" type="sibTrans" cxnId="{99A60088-94E7-48DA-A90D-22AF21CD895B}">
      <dgm:prSet/>
      <dgm:spPr/>
      <dgm:t>
        <a:bodyPr/>
        <a:lstStyle/>
        <a:p>
          <a:endParaRPr lang="en-US"/>
        </a:p>
      </dgm:t>
    </dgm:pt>
    <dgm:pt modelId="{B6F0BA67-2DD0-489B-9979-5D307FC95449}" type="pres">
      <dgm:prSet presAssocID="{0CF0AB1F-6FF5-43FB-BE92-18ACD999CA69}" presName="Name0" presStyleCnt="0">
        <dgm:presLayoutVars>
          <dgm:dir/>
          <dgm:animLvl val="lvl"/>
          <dgm:resizeHandles/>
        </dgm:presLayoutVars>
      </dgm:prSet>
      <dgm:spPr/>
      <dgm:t>
        <a:bodyPr/>
        <a:lstStyle/>
        <a:p>
          <a:endParaRPr lang="en-US"/>
        </a:p>
      </dgm:t>
    </dgm:pt>
    <dgm:pt modelId="{3616D395-04BE-4105-BF04-40F50EACE0E0}" type="pres">
      <dgm:prSet presAssocID="{FA70CC7D-A9AD-41BD-9031-636AA347D4F9}" presName="linNode" presStyleCnt="0"/>
      <dgm:spPr/>
      <dgm:t>
        <a:bodyPr/>
        <a:lstStyle/>
        <a:p>
          <a:endParaRPr lang="en-US"/>
        </a:p>
      </dgm:t>
    </dgm:pt>
    <dgm:pt modelId="{9867FB99-ECE3-4833-A5C8-5DC25837B9EC}" type="pres">
      <dgm:prSet presAssocID="{FA70CC7D-A9AD-41BD-9031-636AA347D4F9}" presName="parentShp" presStyleLbl="node1" presStyleIdx="0" presStyleCnt="3" custLinFactNeighborX="0">
        <dgm:presLayoutVars>
          <dgm:bulletEnabled val="1"/>
        </dgm:presLayoutVars>
      </dgm:prSet>
      <dgm:spPr/>
      <dgm:t>
        <a:bodyPr/>
        <a:lstStyle/>
        <a:p>
          <a:endParaRPr lang="en-US"/>
        </a:p>
      </dgm:t>
    </dgm:pt>
    <dgm:pt modelId="{5B1BF5FA-6F1D-433A-9066-AA1824FDC4D6}" type="pres">
      <dgm:prSet presAssocID="{FA70CC7D-A9AD-41BD-9031-636AA347D4F9}" presName="childShp" presStyleLbl="bgAccFollowNode1" presStyleIdx="0" presStyleCnt="3">
        <dgm:presLayoutVars>
          <dgm:bulletEnabled val="1"/>
        </dgm:presLayoutVars>
      </dgm:prSet>
      <dgm:spPr/>
      <dgm:t>
        <a:bodyPr/>
        <a:lstStyle/>
        <a:p>
          <a:endParaRPr lang="en-US"/>
        </a:p>
      </dgm:t>
    </dgm:pt>
    <dgm:pt modelId="{86F02A9B-64AC-4202-BCAC-91439C8CD12F}" type="pres">
      <dgm:prSet presAssocID="{39CD59B4-C0C1-4C08-BC67-A55F7C318DA1}" presName="spacing" presStyleCnt="0"/>
      <dgm:spPr/>
      <dgm:t>
        <a:bodyPr/>
        <a:lstStyle/>
        <a:p>
          <a:endParaRPr lang="en-US"/>
        </a:p>
      </dgm:t>
    </dgm:pt>
    <dgm:pt modelId="{D9A59279-152E-4883-AF25-FC46B88E7625}" type="pres">
      <dgm:prSet presAssocID="{6EBA1EFF-8D6A-4404-8BE0-EE112CCE10F9}" presName="linNode" presStyleCnt="0"/>
      <dgm:spPr/>
      <dgm:t>
        <a:bodyPr/>
        <a:lstStyle/>
        <a:p>
          <a:endParaRPr lang="en-US"/>
        </a:p>
      </dgm:t>
    </dgm:pt>
    <dgm:pt modelId="{EFE7D4B9-0BE7-4751-BB14-902BB37305DE}" type="pres">
      <dgm:prSet presAssocID="{6EBA1EFF-8D6A-4404-8BE0-EE112CCE10F9}" presName="parentShp" presStyleLbl="node1" presStyleIdx="1" presStyleCnt="3">
        <dgm:presLayoutVars>
          <dgm:bulletEnabled val="1"/>
        </dgm:presLayoutVars>
      </dgm:prSet>
      <dgm:spPr/>
      <dgm:t>
        <a:bodyPr/>
        <a:lstStyle/>
        <a:p>
          <a:endParaRPr lang="en-US"/>
        </a:p>
      </dgm:t>
    </dgm:pt>
    <dgm:pt modelId="{D590B89E-FE52-45DA-896C-3093CFE4664A}" type="pres">
      <dgm:prSet presAssocID="{6EBA1EFF-8D6A-4404-8BE0-EE112CCE10F9}" presName="childShp" presStyleLbl="bgAccFollowNode1" presStyleIdx="1" presStyleCnt="3">
        <dgm:presLayoutVars>
          <dgm:bulletEnabled val="1"/>
        </dgm:presLayoutVars>
      </dgm:prSet>
      <dgm:spPr/>
      <dgm:t>
        <a:bodyPr/>
        <a:lstStyle/>
        <a:p>
          <a:endParaRPr lang="en-US"/>
        </a:p>
      </dgm:t>
    </dgm:pt>
    <dgm:pt modelId="{F6D91009-C608-4748-9741-2FFCA70BB517}" type="pres">
      <dgm:prSet presAssocID="{66A95B06-5FA4-4BE3-A616-E54118BD81C3}" presName="spacing" presStyleCnt="0"/>
      <dgm:spPr/>
      <dgm:t>
        <a:bodyPr/>
        <a:lstStyle/>
        <a:p>
          <a:endParaRPr lang="en-US"/>
        </a:p>
      </dgm:t>
    </dgm:pt>
    <dgm:pt modelId="{94133489-C75F-4F14-BFF0-1F2632A515D7}" type="pres">
      <dgm:prSet presAssocID="{79E4E4FD-9150-4204-8078-A31517A1D2B5}" presName="linNode" presStyleCnt="0"/>
      <dgm:spPr/>
      <dgm:t>
        <a:bodyPr/>
        <a:lstStyle/>
        <a:p>
          <a:endParaRPr lang="en-US"/>
        </a:p>
      </dgm:t>
    </dgm:pt>
    <dgm:pt modelId="{B01A63BC-957B-4614-BFAC-1CD0C3015260}" type="pres">
      <dgm:prSet presAssocID="{79E4E4FD-9150-4204-8078-A31517A1D2B5}" presName="parentShp" presStyleLbl="node1" presStyleIdx="2" presStyleCnt="3">
        <dgm:presLayoutVars>
          <dgm:bulletEnabled val="1"/>
        </dgm:presLayoutVars>
      </dgm:prSet>
      <dgm:spPr/>
      <dgm:t>
        <a:bodyPr/>
        <a:lstStyle/>
        <a:p>
          <a:endParaRPr lang="en-US"/>
        </a:p>
      </dgm:t>
    </dgm:pt>
    <dgm:pt modelId="{2DC85F9E-5C6E-4275-B789-B801D68F07A2}" type="pres">
      <dgm:prSet presAssocID="{79E4E4FD-9150-4204-8078-A31517A1D2B5}" presName="childShp" presStyleLbl="bgAccFollowNode1" presStyleIdx="2" presStyleCnt="3">
        <dgm:presLayoutVars>
          <dgm:bulletEnabled val="1"/>
        </dgm:presLayoutVars>
      </dgm:prSet>
      <dgm:spPr/>
      <dgm:t>
        <a:bodyPr/>
        <a:lstStyle/>
        <a:p>
          <a:endParaRPr lang="en-US"/>
        </a:p>
      </dgm:t>
    </dgm:pt>
  </dgm:ptLst>
  <dgm:cxnLst>
    <dgm:cxn modelId="{B4894CE4-80C8-408E-950F-EDC62039D12B}" type="presOf" srcId="{6EBA1EFF-8D6A-4404-8BE0-EE112CCE10F9}" destId="{EFE7D4B9-0BE7-4751-BB14-902BB37305DE}" srcOrd="0" destOrd="0" presId="urn:microsoft.com/office/officeart/2005/8/layout/vList6"/>
    <dgm:cxn modelId="{A4E9D06F-C921-400A-BCD4-339B8AE35CB6}" srcId="{0CF0AB1F-6FF5-43FB-BE92-18ACD999CA69}" destId="{6EBA1EFF-8D6A-4404-8BE0-EE112CCE10F9}" srcOrd="1" destOrd="0" parTransId="{76ECC40F-339C-44F9-ADD3-B3B996D55C88}" sibTransId="{66A95B06-5FA4-4BE3-A616-E54118BD81C3}"/>
    <dgm:cxn modelId="{6F1D7FD5-E963-417A-8F7C-D31D3694C3DE}" type="presOf" srcId="{3B24BD3A-3FB5-4961-876D-B09A5841B72F}" destId="{D590B89E-FE52-45DA-896C-3093CFE4664A}" srcOrd="0" destOrd="1" presId="urn:microsoft.com/office/officeart/2005/8/layout/vList6"/>
    <dgm:cxn modelId="{4F4CECF5-B4AF-4EB1-B53F-87392DC1194F}" type="presOf" srcId="{3E2E9086-376C-4537-B119-8C3B92349ECE}" destId="{2DC85F9E-5C6E-4275-B789-B801D68F07A2}" srcOrd="0" destOrd="2" presId="urn:microsoft.com/office/officeart/2005/8/layout/vList6"/>
    <dgm:cxn modelId="{6E8A3F47-582D-43EB-B5A3-F4D0B541C210}" srcId="{6EBA1EFF-8D6A-4404-8BE0-EE112CCE10F9}" destId="{3B24BD3A-3FB5-4961-876D-B09A5841B72F}" srcOrd="1" destOrd="0" parTransId="{478971A8-0096-4CE3-97BD-D809EEA26204}" sibTransId="{EBFA1ADF-80EF-414A-AAAF-7CA7757B99C6}"/>
    <dgm:cxn modelId="{3A0C7AEA-360A-4AC0-BEF1-E4B7C8AF75A4}" srcId="{FA70CC7D-A9AD-41BD-9031-636AA347D4F9}" destId="{6D7E9F2D-A72A-487B-B794-13C41503C3B0}" srcOrd="0" destOrd="0" parTransId="{94630732-2900-45CC-B884-95A3BA7356AE}" sibTransId="{084B2312-F265-409A-ACDF-225705F6FF6C}"/>
    <dgm:cxn modelId="{99A60088-94E7-48DA-A90D-22AF21CD895B}" srcId="{79E4E4FD-9150-4204-8078-A31517A1D2B5}" destId="{3E2E9086-376C-4537-B119-8C3B92349ECE}" srcOrd="2" destOrd="0" parTransId="{2BB36223-D72F-4CBC-B9DD-A761A32DF87D}" sibTransId="{90887830-5235-4DFF-B5E3-BFA387083621}"/>
    <dgm:cxn modelId="{0940C382-E684-449E-A1AE-310E32911AC1}" srcId="{79E4E4FD-9150-4204-8078-A31517A1D2B5}" destId="{7DA49B6A-9302-4C4B-934A-02D907F27725}" srcOrd="0" destOrd="0" parTransId="{FBC1C5A1-D540-4D93-8D58-EF603487B32B}" sibTransId="{D9DB7A9D-37A4-43B9-A326-4CB911D03B94}"/>
    <dgm:cxn modelId="{9EFCEC89-0327-421A-A288-E13A8F34818E}" type="presOf" srcId="{7DA49B6A-9302-4C4B-934A-02D907F27725}" destId="{2DC85F9E-5C6E-4275-B789-B801D68F07A2}" srcOrd="0" destOrd="0" presId="urn:microsoft.com/office/officeart/2005/8/layout/vList6"/>
    <dgm:cxn modelId="{BEE98CC1-1172-4CE7-A52C-7AE0A50531BF}" srcId="{FA70CC7D-A9AD-41BD-9031-636AA347D4F9}" destId="{7B0D13C2-7BAF-43EB-A58F-E120D86CCF54}" srcOrd="2" destOrd="0" parTransId="{19C3B4DE-0367-4E27-BF17-20C435DFD8BD}" sibTransId="{646C573B-2A13-4116-9AE4-E789CD5736C0}"/>
    <dgm:cxn modelId="{9D548801-C042-4991-A236-46F5A4D3883A}" type="presOf" srcId="{6D7E9F2D-A72A-487B-B794-13C41503C3B0}" destId="{5B1BF5FA-6F1D-433A-9066-AA1824FDC4D6}" srcOrd="0" destOrd="0" presId="urn:microsoft.com/office/officeart/2005/8/layout/vList6"/>
    <dgm:cxn modelId="{0AD905E4-EB56-4D1D-85F8-2AC377B87F8D}" srcId="{0CF0AB1F-6FF5-43FB-BE92-18ACD999CA69}" destId="{FA70CC7D-A9AD-41BD-9031-636AA347D4F9}" srcOrd="0" destOrd="0" parTransId="{442F9E51-40C0-49D8-AA56-354D3FB4BB3B}" sibTransId="{39CD59B4-C0C1-4C08-BC67-A55F7C318DA1}"/>
    <dgm:cxn modelId="{2A3C3A65-84D0-49EA-99DC-93D513D27116}" type="presOf" srcId="{7B0D13C2-7BAF-43EB-A58F-E120D86CCF54}" destId="{5B1BF5FA-6F1D-433A-9066-AA1824FDC4D6}" srcOrd="0" destOrd="2" presId="urn:microsoft.com/office/officeart/2005/8/layout/vList6"/>
    <dgm:cxn modelId="{40620390-BF96-4616-AC14-21FFF55F5451}" srcId="{6EBA1EFF-8D6A-4404-8BE0-EE112CCE10F9}" destId="{CBCD86F8-C440-4434-9202-77721F6C36C3}" srcOrd="2" destOrd="0" parTransId="{C2AD5EA4-68D1-4F4F-BB14-2324448235DF}" sibTransId="{258B12F5-637F-473C-B022-2E6460F7FA2C}"/>
    <dgm:cxn modelId="{F740F7D3-B4E0-4AF0-ADDB-137ED07139AC}" srcId="{FA70CC7D-A9AD-41BD-9031-636AA347D4F9}" destId="{7B372506-AD38-4706-8255-F4158856C615}" srcOrd="1" destOrd="0" parTransId="{0E054EA8-2FDA-4455-BB32-80ECE86F9A3C}" sibTransId="{F423F76B-7505-4797-9793-352274932183}"/>
    <dgm:cxn modelId="{B4DA13C4-94F5-4D75-9DE3-550CB19ED7DA}" srcId="{0CF0AB1F-6FF5-43FB-BE92-18ACD999CA69}" destId="{79E4E4FD-9150-4204-8078-A31517A1D2B5}" srcOrd="2" destOrd="0" parTransId="{177C1AD2-2E5C-40F6-B986-B942CBA47FA0}" sibTransId="{22F6A45A-0014-46F6-93A5-46F7E30C353C}"/>
    <dgm:cxn modelId="{6BFB010B-77BE-47B9-803C-65E2F35A0FDA}" srcId="{79E4E4FD-9150-4204-8078-A31517A1D2B5}" destId="{0B83AB03-2B23-49C0-88AB-D2049513DA6C}" srcOrd="1" destOrd="0" parTransId="{4355769F-9F92-4E12-9596-10679230FBE1}" sibTransId="{D45C0AE1-6889-4D7F-A876-C674AD303F22}"/>
    <dgm:cxn modelId="{C60ED65D-5EE5-4E36-B552-7CFB2B977C62}" srcId="{6EBA1EFF-8D6A-4404-8BE0-EE112CCE10F9}" destId="{0F92F47B-BE8C-4401-922F-03F27050543C}" srcOrd="0" destOrd="0" parTransId="{50963AE0-1E9D-4A68-9B8C-FFE14FEC3D42}" sibTransId="{80955D55-9B7E-4044-A588-EE17D4D40652}"/>
    <dgm:cxn modelId="{928DE28D-FEF2-4EDE-8E62-4DC3781EC567}" type="presOf" srcId="{FA70CC7D-A9AD-41BD-9031-636AA347D4F9}" destId="{9867FB99-ECE3-4833-A5C8-5DC25837B9EC}" srcOrd="0" destOrd="0" presId="urn:microsoft.com/office/officeart/2005/8/layout/vList6"/>
    <dgm:cxn modelId="{4BF02687-E1FB-4F1A-9A81-3497D5FF0A35}" type="presOf" srcId="{CBCD86F8-C440-4434-9202-77721F6C36C3}" destId="{D590B89E-FE52-45DA-896C-3093CFE4664A}" srcOrd="0" destOrd="2" presId="urn:microsoft.com/office/officeart/2005/8/layout/vList6"/>
    <dgm:cxn modelId="{A4122E4B-C109-43E8-84B0-89DC6A4413C1}" type="presOf" srcId="{0F92F47B-BE8C-4401-922F-03F27050543C}" destId="{D590B89E-FE52-45DA-896C-3093CFE4664A}" srcOrd="0" destOrd="0" presId="urn:microsoft.com/office/officeart/2005/8/layout/vList6"/>
    <dgm:cxn modelId="{18B2C7D5-8EE2-4BDF-BBFE-99762F79A313}" type="presOf" srcId="{0B83AB03-2B23-49C0-88AB-D2049513DA6C}" destId="{2DC85F9E-5C6E-4275-B789-B801D68F07A2}" srcOrd="0" destOrd="1" presId="urn:microsoft.com/office/officeart/2005/8/layout/vList6"/>
    <dgm:cxn modelId="{0D4EB744-D268-427D-8D74-89C4976B101F}" type="presOf" srcId="{7B372506-AD38-4706-8255-F4158856C615}" destId="{5B1BF5FA-6F1D-433A-9066-AA1824FDC4D6}" srcOrd="0" destOrd="1" presId="urn:microsoft.com/office/officeart/2005/8/layout/vList6"/>
    <dgm:cxn modelId="{88AB69E2-A164-426F-B9FD-B8CF80E5551D}" type="presOf" srcId="{79E4E4FD-9150-4204-8078-A31517A1D2B5}" destId="{B01A63BC-957B-4614-BFAC-1CD0C3015260}" srcOrd="0" destOrd="0" presId="urn:microsoft.com/office/officeart/2005/8/layout/vList6"/>
    <dgm:cxn modelId="{1864DCE7-4E65-4A57-AA61-6B18F4E7AA2F}" type="presOf" srcId="{0CF0AB1F-6FF5-43FB-BE92-18ACD999CA69}" destId="{B6F0BA67-2DD0-489B-9979-5D307FC95449}" srcOrd="0" destOrd="0" presId="urn:microsoft.com/office/officeart/2005/8/layout/vList6"/>
    <dgm:cxn modelId="{A395C706-8EA7-488C-9EA4-0B729A80B3EE}" type="presParOf" srcId="{B6F0BA67-2DD0-489B-9979-5D307FC95449}" destId="{3616D395-04BE-4105-BF04-40F50EACE0E0}" srcOrd="0" destOrd="0" presId="urn:microsoft.com/office/officeart/2005/8/layout/vList6"/>
    <dgm:cxn modelId="{0BE8B1F1-F4C7-4FBD-B122-BFD7E6902A1D}" type="presParOf" srcId="{3616D395-04BE-4105-BF04-40F50EACE0E0}" destId="{9867FB99-ECE3-4833-A5C8-5DC25837B9EC}" srcOrd="0" destOrd="0" presId="urn:microsoft.com/office/officeart/2005/8/layout/vList6"/>
    <dgm:cxn modelId="{39BECA5F-7AE0-43D4-B13B-8E519D5EF034}" type="presParOf" srcId="{3616D395-04BE-4105-BF04-40F50EACE0E0}" destId="{5B1BF5FA-6F1D-433A-9066-AA1824FDC4D6}" srcOrd="1" destOrd="0" presId="urn:microsoft.com/office/officeart/2005/8/layout/vList6"/>
    <dgm:cxn modelId="{6B87C253-BE1E-4ADA-B654-4F2EF8DB6164}" type="presParOf" srcId="{B6F0BA67-2DD0-489B-9979-5D307FC95449}" destId="{86F02A9B-64AC-4202-BCAC-91439C8CD12F}" srcOrd="1" destOrd="0" presId="urn:microsoft.com/office/officeart/2005/8/layout/vList6"/>
    <dgm:cxn modelId="{39589CB8-5BA9-4AB8-9781-78634F149ACE}" type="presParOf" srcId="{B6F0BA67-2DD0-489B-9979-5D307FC95449}" destId="{D9A59279-152E-4883-AF25-FC46B88E7625}" srcOrd="2" destOrd="0" presId="urn:microsoft.com/office/officeart/2005/8/layout/vList6"/>
    <dgm:cxn modelId="{76FA6CA4-3624-41D2-9E93-6B27EB6EC89E}" type="presParOf" srcId="{D9A59279-152E-4883-AF25-FC46B88E7625}" destId="{EFE7D4B9-0BE7-4751-BB14-902BB37305DE}" srcOrd="0" destOrd="0" presId="urn:microsoft.com/office/officeart/2005/8/layout/vList6"/>
    <dgm:cxn modelId="{7AF06765-126D-41E8-B59E-8BFB016C2ACA}" type="presParOf" srcId="{D9A59279-152E-4883-AF25-FC46B88E7625}" destId="{D590B89E-FE52-45DA-896C-3093CFE4664A}" srcOrd="1" destOrd="0" presId="urn:microsoft.com/office/officeart/2005/8/layout/vList6"/>
    <dgm:cxn modelId="{5742EFDF-7C80-4D02-9A17-DC24BA7FFCD7}" type="presParOf" srcId="{B6F0BA67-2DD0-489B-9979-5D307FC95449}" destId="{F6D91009-C608-4748-9741-2FFCA70BB517}" srcOrd="3" destOrd="0" presId="urn:microsoft.com/office/officeart/2005/8/layout/vList6"/>
    <dgm:cxn modelId="{8DF674A7-4002-4A52-B136-37001A820A92}" type="presParOf" srcId="{B6F0BA67-2DD0-489B-9979-5D307FC95449}" destId="{94133489-C75F-4F14-BFF0-1F2632A515D7}" srcOrd="4" destOrd="0" presId="urn:microsoft.com/office/officeart/2005/8/layout/vList6"/>
    <dgm:cxn modelId="{61EAADC6-D135-4288-A9F8-9041117A9D29}" type="presParOf" srcId="{94133489-C75F-4F14-BFF0-1F2632A515D7}" destId="{B01A63BC-957B-4614-BFAC-1CD0C3015260}" srcOrd="0" destOrd="0" presId="urn:microsoft.com/office/officeart/2005/8/layout/vList6"/>
    <dgm:cxn modelId="{521ADEF5-721F-4B59-B8FF-7EDF30844717}" type="presParOf" srcId="{94133489-C75F-4F14-BFF0-1F2632A515D7}" destId="{2DC85F9E-5C6E-4275-B789-B801D68F07A2}" srcOrd="1" destOrd="0" presId="urn:microsoft.com/office/officeart/2005/8/layout/vList6"/>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E35FB40D-E170-44E9-9015-50E1F2C921A6}" type="doc">
      <dgm:prSet loTypeId="urn:microsoft.com/office/officeart/2005/8/layout/vList4" loCatId="picture" qsTypeId="urn:microsoft.com/office/officeart/2005/8/quickstyle/simple1" qsCatId="simple" csTypeId="urn:microsoft.com/office/officeart/2005/8/colors/accent0_1" csCatId="mainScheme" phldr="1"/>
      <dgm:spPr/>
      <dgm:t>
        <a:bodyPr/>
        <a:lstStyle/>
        <a:p>
          <a:endParaRPr lang="en-US"/>
        </a:p>
      </dgm:t>
    </dgm:pt>
    <dgm:pt modelId="{72EC3BDF-CA52-4764-A681-9A46D5A048FF}">
      <dgm:prSet phldrT="[Text]"/>
      <dgm:spPr/>
      <dgm:t>
        <a:bodyPr/>
        <a:lstStyle/>
        <a:p>
          <a:r>
            <a:rPr lang="en-US" dirty="0" smtClean="0">
              <a:effectLst/>
            </a:rPr>
            <a:t>All brands can benefit from a Facebook page.  Simple to update and largest user base.  Photos, Links, Videos, and Text.</a:t>
          </a:r>
          <a:endParaRPr lang="en-US" dirty="0"/>
        </a:p>
      </dgm:t>
    </dgm:pt>
    <dgm:pt modelId="{68410F89-63BF-4144-951E-A1B036E78749}" type="parTrans" cxnId="{7C78B923-E003-44AA-80A7-4B10E12CCA32}">
      <dgm:prSet/>
      <dgm:spPr/>
      <dgm:t>
        <a:bodyPr/>
        <a:lstStyle/>
        <a:p>
          <a:endParaRPr lang="en-US"/>
        </a:p>
      </dgm:t>
    </dgm:pt>
    <dgm:pt modelId="{9FEA3D84-D83D-4C75-AE9C-835539675C71}" type="sibTrans" cxnId="{7C78B923-E003-44AA-80A7-4B10E12CCA32}">
      <dgm:prSet/>
      <dgm:spPr/>
      <dgm:t>
        <a:bodyPr/>
        <a:lstStyle/>
        <a:p>
          <a:endParaRPr lang="en-US"/>
        </a:p>
      </dgm:t>
    </dgm:pt>
    <dgm:pt modelId="{75C12F0C-0E9D-4A54-A82E-6D7D98F7A2A1}">
      <dgm:prSet phldrT="[Text]"/>
      <dgm:spPr/>
      <dgm:t>
        <a:bodyPr/>
        <a:lstStyle/>
        <a:p>
          <a:r>
            <a:rPr lang="en-US" dirty="0" smtClean="0">
              <a:effectLst/>
            </a:rPr>
            <a:t>Twitter is great for reaching influencer audiences: media, journalists, policy makers, etc.  </a:t>
          </a:r>
          <a:endParaRPr lang="en-US" dirty="0"/>
        </a:p>
      </dgm:t>
    </dgm:pt>
    <dgm:pt modelId="{25887627-3E0C-4FC7-A7D6-BB12C5D974FF}" type="parTrans" cxnId="{7635D31A-2A82-48BB-A44E-D60CEBC602F1}">
      <dgm:prSet/>
      <dgm:spPr/>
      <dgm:t>
        <a:bodyPr/>
        <a:lstStyle/>
        <a:p>
          <a:endParaRPr lang="en-US"/>
        </a:p>
      </dgm:t>
    </dgm:pt>
    <dgm:pt modelId="{06B0C03E-56B2-4C91-A6DF-DE46961FF12C}" type="sibTrans" cxnId="{7635D31A-2A82-48BB-A44E-D60CEBC602F1}">
      <dgm:prSet/>
      <dgm:spPr/>
      <dgm:t>
        <a:bodyPr/>
        <a:lstStyle/>
        <a:p>
          <a:endParaRPr lang="en-US"/>
        </a:p>
      </dgm:t>
    </dgm:pt>
    <dgm:pt modelId="{514DFFD1-6603-4894-8076-02AEC4550550}">
      <dgm:prSet phldrT="[Text]" custT="1"/>
      <dgm:spPr/>
      <dgm:t>
        <a:bodyPr/>
        <a:lstStyle/>
        <a:p>
          <a:r>
            <a:rPr lang="en-US" sz="2000" dirty="0" smtClean="0">
              <a:effectLst/>
            </a:rPr>
            <a:t>LinkedIn is great for professional networking for both individuals AND organizations.  </a:t>
          </a:r>
          <a:endParaRPr lang="en-US" sz="2000" dirty="0"/>
        </a:p>
      </dgm:t>
    </dgm:pt>
    <dgm:pt modelId="{75675A39-951D-4516-AB6B-6319C12593A2}" type="parTrans" cxnId="{B082A393-A573-4A83-B045-6409BAC59A0C}">
      <dgm:prSet/>
      <dgm:spPr/>
      <dgm:t>
        <a:bodyPr/>
        <a:lstStyle/>
        <a:p>
          <a:endParaRPr lang="en-US"/>
        </a:p>
      </dgm:t>
    </dgm:pt>
    <dgm:pt modelId="{F2EF8AB6-80BF-4C3E-90CE-E15551687BC0}" type="sibTrans" cxnId="{B082A393-A573-4A83-B045-6409BAC59A0C}">
      <dgm:prSet/>
      <dgm:spPr/>
      <dgm:t>
        <a:bodyPr/>
        <a:lstStyle/>
        <a:p>
          <a:endParaRPr lang="en-US"/>
        </a:p>
      </dgm:t>
    </dgm:pt>
    <dgm:pt modelId="{497D81D1-5B9E-42EE-B420-D19D817813BE}">
      <dgm:prSet phldrT="[Text]" custT="1"/>
      <dgm:spPr/>
      <dgm:t>
        <a:bodyPr/>
        <a:lstStyle/>
        <a:p>
          <a:r>
            <a:rPr lang="en-US" sz="2000" dirty="0" smtClean="0"/>
            <a:t>Instagram</a:t>
          </a:r>
          <a:r>
            <a:rPr lang="en-US" sz="2000" baseline="0" dirty="0" smtClean="0"/>
            <a:t> is great way to share stories in the form of photos on your mobile phone.</a:t>
          </a:r>
          <a:endParaRPr lang="en-US" sz="2000" dirty="0"/>
        </a:p>
      </dgm:t>
    </dgm:pt>
    <dgm:pt modelId="{BCE1AA57-75D0-4EC7-B96A-F57D379F9B0B}" type="parTrans" cxnId="{DC36CA90-AD2B-4827-8634-7CB03719C606}">
      <dgm:prSet/>
      <dgm:spPr/>
      <dgm:t>
        <a:bodyPr/>
        <a:lstStyle/>
        <a:p>
          <a:endParaRPr lang="en-US"/>
        </a:p>
      </dgm:t>
    </dgm:pt>
    <dgm:pt modelId="{D5AD689F-BA34-44C5-A0A9-253264D1A9FD}" type="sibTrans" cxnId="{DC36CA90-AD2B-4827-8634-7CB03719C606}">
      <dgm:prSet/>
      <dgm:spPr/>
      <dgm:t>
        <a:bodyPr/>
        <a:lstStyle/>
        <a:p>
          <a:endParaRPr lang="en-US"/>
        </a:p>
      </dgm:t>
    </dgm:pt>
    <dgm:pt modelId="{66503C90-284A-4D1D-9315-469DF069BEE2}">
      <dgm:prSet phldrT="[Text]" custT="1"/>
      <dgm:spPr/>
      <dgm:t>
        <a:bodyPr/>
        <a:lstStyle/>
        <a:p>
          <a:r>
            <a:rPr lang="en-US" sz="2000" dirty="0" smtClean="0"/>
            <a:t>Word press can be used as a blog where you can share consistent updates and stories about your projects.</a:t>
          </a:r>
          <a:endParaRPr lang="en-US" sz="2000" dirty="0"/>
        </a:p>
      </dgm:t>
    </dgm:pt>
    <dgm:pt modelId="{E00DDD82-D858-4F0D-99FB-27A85C3A3819}" type="parTrans" cxnId="{0C201FA0-BA0D-463E-BEF3-40DF1FD2A949}">
      <dgm:prSet/>
      <dgm:spPr/>
      <dgm:t>
        <a:bodyPr/>
        <a:lstStyle/>
        <a:p>
          <a:endParaRPr lang="en-US"/>
        </a:p>
      </dgm:t>
    </dgm:pt>
    <dgm:pt modelId="{5FF7B386-CB4E-4974-B388-307E969F73A0}" type="sibTrans" cxnId="{0C201FA0-BA0D-463E-BEF3-40DF1FD2A949}">
      <dgm:prSet/>
      <dgm:spPr/>
      <dgm:t>
        <a:bodyPr/>
        <a:lstStyle/>
        <a:p>
          <a:endParaRPr lang="en-US"/>
        </a:p>
      </dgm:t>
    </dgm:pt>
    <dgm:pt modelId="{4BDE5F5B-414B-4262-A373-A0D2D601DE43}" type="pres">
      <dgm:prSet presAssocID="{E35FB40D-E170-44E9-9015-50E1F2C921A6}" presName="linear" presStyleCnt="0">
        <dgm:presLayoutVars>
          <dgm:dir/>
          <dgm:resizeHandles val="exact"/>
        </dgm:presLayoutVars>
      </dgm:prSet>
      <dgm:spPr/>
      <dgm:t>
        <a:bodyPr/>
        <a:lstStyle/>
        <a:p>
          <a:endParaRPr lang="en-US"/>
        </a:p>
      </dgm:t>
    </dgm:pt>
    <dgm:pt modelId="{F1A3AD18-8619-477E-BE24-B67AC680DDA3}" type="pres">
      <dgm:prSet presAssocID="{72EC3BDF-CA52-4764-A681-9A46D5A048FF}" presName="comp" presStyleCnt="0"/>
      <dgm:spPr/>
    </dgm:pt>
    <dgm:pt modelId="{8ADA161C-DCE7-407C-B9FB-618E3544C4F9}" type="pres">
      <dgm:prSet presAssocID="{72EC3BDF-CA52-4764-A681-9A46D5A048FF}" presName="box" presStyleLbl="node1" presStyleIdx="0" presStyleCnt="5"/>
      <dgm:spPr/>
      <dgm:t>
        <a:bodyPr/>
        <a:lstStyle/>
        <a:p>
          <a:endParaRPr lang="en-US"/>
        </a:p>
      </dgm:t>
    </dgm:pt>
    <dgm:pt modelId="{30D8E938-03AA-42AF-982D-603BC61BA83B}" type="pres">
      <dgm:prSet presAssocID="{72EC3BDF-CA52-4764-A681-9A46D5A048FF}" presName="img" presStyleLbl="fgImgPlace1" presStyleIdx="0" presStyleCnt="5"/>
      <dgm:spPr>
        <a:blipFill>
          <a:blip xmlns:r="http://schemas.openxmlformats.org/officeDocument/2006/relationships" r:embed="rId1">
            <a:extLst>
              <a:ext uri="{28A0092B-C50C-407E-A947-70E740481C1C}">
                <a14:useLocalDpi xmlns:a14="http://schemas.microsoft.com/office/drawing/2010/main" val="0"/>
              </a:ext>
            </a:extLst>
          </a:blip>
          <a:srcRect/>
          <a:stretch>
            <a:fillRect t="-30000" b="-30000"/>
          </a:stretch>
        </a:blipFill>
      </dgm:spPr>
      <dgm:t>
        <a:bodyPr/>
        <a:lstStyle/>
        <a:p>
          <a:endParaRPr lang="en-US"/>
        </a:p>
      </dgm:t>
    </dgm:pt>
    <dgm:pt modelId="{B2A33C27-8CC0-4826-8B6E-3DFD98B2197C}" type="pres">
      <dgm:prSet presAssocID="{72EC3BDF-CA52-4764-A681-9A46D5A048FF}" presName="text" presStyleLbl="node1" presStyleIdx="0" presStyleCnt="5">
        <dgm:presLayoutVars>
          <dgm:bulletEnabled val="1"/>
        </dgm:presLayoutVars>
      </dgm:prSet>
      <dgm:spPr/>
      <dgm:t>
        <a:bodyPr/>
        <a:lstStyle/>
        <a:p>
          <a:endParaRPr lang="en-US"/>
        </a:p>
      </dgm:t>
    </dgm:pt>
    <dgm:pt modelId="{4487B736-DDC9-4024-88BA-E5E76B771942}" type="pres">
      <dgm:prSet presAssocID="{9FEA3D84-D83D-4C75-AE9C-835539675C71}" presName="spacer" presStyleCnt="0"/>
      <dgm:spPr/>
    </dgm:pt>
    <dgm:pt modelId="{9CCDBB45-0CC4-46CC-B1B9-56F2FF0086F1}" type="pres">
      <dgm:prSet presAssocID="{75C12F0C-0E9D-4A54-A82E-6D7D98F7A2A1}" presName="comp" presStyleCnt="0"/>
      <dgm:spPr/>
    </dgm:pt>
    <dgm:pt modelId="{4914A151-DF7E-44E1-AE7D-05C2140308D6}" type="pres">
      <dgm:prSet presAssocID="{75C12F0C-0E9D-4A54-A82E-6D7D98F7A2A1}" presName="box" presStyleLbl="node1" presStyleIdx="1" presStyleCnt="5"/>
      <dgm:spPr/>
      <dgm:t>
        <a:bodyPr/>
        <a:lstStyle/>
        <a:p>
          <a:endParaRPr lang="en-US"/>
        </a:p>
      </dgm:t>
    </dgm:pt>
    <dgm:pt modelId="{BBFD53FC-F9EE-4761-9414-EB2BC7FF3160}" type="pres">
      <dgm:prSet presAssocID="{75C12F0C-0E9D-4A54-A82E-6D7D98F7A2A1}" presName="img" presStyleLbl="fgImgPlace1" presStyleIdx="1" presStyleCnt="5"/>
      <dgm:spPr>
        <a:blipFill>
          <a:blip xmlns:r="http://schemas.openxmlformats.org/officeDocument/2006/relationships" r:embed="rId2">
            <a:extLst>
              <a:ext uri="{28A0092B-C50C-407E-A947-70E740481C1C}">
                <a14:useLocalDpi xmlns:a14="http://schemas.microsoft.com/office/drawing/2010/main" val="0"/>
              </a:ext>
            </a:extLst>
          </a:blip>
          <a:srcRect/>
          <a:stretch>
            <a:fillRect l="-10000" r="-10000"/>
          </a:stretch>
        </a:blipFill>
      </dgm:spPr>
      <dgm:t>
        <a:bodyPr/>
        <a:lstStyle/>
        <a:p>
          <a:endParaRPr lang="en-US"/>
        </a:p>
      </dgm:t>
    </dgm:pt>
    <dgm:pt modelId="{621CC1FD-C829-4231-BB5F-3D86E9B58471}" type="pres">
      <dgm:prSet presAssocID="{75C12F0C-0E9D-4A54-A82E-6D7D98F7A2A1}" presName="text" presStyleLbl="node1" presStyleIdx="1" presStyleCnt="5">
        <dgm:presLayoutVars>
          <dgm:bulletEnabled val="1"/>
        </dgm:presLayoutVars>
      </dgm:prSet>
      <dgm:spPr/>
      <dgm:t>
        <a:bodyPr/>
        <a:lstStyle/>
        <a:p>
          <a:endParaRPr lang="en-US"/>
        </a:p>
      </dgm:t>
    </dgm:pt>
    <dgm:pt modelId="{0BA6BC64-0ED0-488F-877B-190FE1F8E254}" type="pres">
      <dgm:prSet presAssocID="{06B0C03E-56B2-4C91-A6DF-DE46961FF12C}" presName="spacer" presStyleCnt="0"/>
      <dgm:spPr/>
    </dgm:pt>
    <dgm:pt modelId="{EA1480AB-D6DA-48D2-AE08-354F5595F050}" type="pres">
      <dgm:prSet presAssocID="{514DFFD1-6603-4894-8076-02AEC4550550}" presName="comp" presStyleCnt="0"/>
      <dgm:spPr/>
    </dgm:pt>
    <dgm:pt modelId="{FC7A9E40-D13B-46F8-9448-E0588795A53A}" type="pres">
      <dgm:prSet presAssocID="{514DFFD1-6603-4894-8076-02AEC4550550}" presName="box" presStyleLbl="node1" presStyleIdx="2" presStyleCnt="5" custScaleY="122539"/>
      <dgm:spPr/>
      <dgm:t>
        <a:bodyPr/>
        <a:lstStyle/>
        <a:p>
          <a:endParaRPr lang="en-US"/>
        </a:p>
      </dgm:t>
    </dgm:pt>
    <dgm:pt modelId="{F02DD808-C591-41DA-BE2B-5207C48D75CA}" type="pres">
      <dgm:prSet presAssocID="{514DFFD1-6603-4894-8076-02AEC4550550}" presName="img" presStyleLbl="fgImgPlace1" presStyleIdx="2" presStyleCnt="5" custScaleX="102744"/>
      <dgm:spPr>
        <a:blipFill>
          <a:blip xmlns:r="http://schemas.openxmlformats.org/officeDocument/2006/relationships" r:embed="rId3">
            <a:extLst>
              <a:ext uri="{28A0092B-C50C-407E-A947-70E740481C1C}">
                <a14:useLocalDpi xmlns:a14="http://schemas.microsoft.com/office/drawing/2010/main" val="0"/>
              </a:ext>
            </a:extLst>
          </a:blip>
          <a:srcRect/>
          <a:stretch>
            <a:fillRect l="-13000" r="-13000"/>
          </a:stretch>
        </a:blipFill>
      </dgm:spPr>
      <dgm:t>
        <a:bodyPr/>
        <a:lstStyle/>
        <a:p>
          <a:endParaRPr lang="en-US"/>
        </a:p>
      </dgm:t>
    </dgm:pt>
    <dgm:pt modelId="{D6BE862A-039E-4882-9C37-E3DBE2901ED4}" type="pres">
      <dgm:prSet presAssocID="{514DFFD1-6603-4894-8076-02AEC4550550}" presName="text" presStyleLbl="node1" presStyleIdx="2" presStyleCnt="5">
        <dgm:presLayoutVars>
          <dgm:bulletEnabled val="1"/>
        </dgm:presLayoutVars>
      </dgm:prSet>
      <dgm:spPr/>
      <dgm:t>
        <a:bodyPr/>
        <a:lstStyle/>
        <a:p>
          <a:endParaRPr lang="en-US"/>
        </a:p>
      </dgm:t>
    </dgm:pt>
    <dgm:pt modelId="{555F8ED8-9D73-416C-8427-A87DDCD37524}" type="pres">
      <dgm:prSet presAssocID="{F2EF8AB6-80BF-4C3E-90CE-E15551687BC0}" presName="spacer" presStyleCnt="0"/>
      <dgm:spPr/>
    </dgm:pt>
    <dgm:pt modelId="{D719AEDB-CB74-42D4-AC9F-D073562A736E}" type="pres">
      <dgm:prSet presAssocID="{497D81D1-5B9E-42EE-B420-D19D817813BE}" presName="comp" presStyleCnt="0"/>
      <dgm:spPr/>
    </dgm:pt>
    <dgm:pt modelId="{6769BEDC-C663-47B0-AF84-900A054F2BC5}" type="pres">
      <dgm:prSet presAssocID="{497D81D1-5B9E-42EE-B420-D19D817813BE}" presName="box" presStyleLbl="node1" presStyleIdx="3" presStyleCnt="5" custScaleY="114959"/>
      <dgm:spPr/>
      <dgm:t>
        <a:bodyPr/>
        <a:lstStyle/>
        <a:p>
          <a:endParaRPr lang="en-US"/>
        </a:p>
      </dgm:t>
    </dgm:pt>
    <dgm:pt modelId="{442EE2EE-9CEE-4860-8A15-ECB7F3C4EE34}" type="pres">
      <dgm:prSet presAssocID="{497D81D1-5B9E-42EE-B420-D19D817813BE}" presName="img" presStyleLbl="fgImgPlace1" presStyleIdx="3" presStyleCnt="5"/>
      <dgm:spPr>
        <a:blipFill rotWithShape="1">
          <a:blip xmlns:r="http://schemas.openxmlformats.org/officeDocument/2006/relationships" r:embed="rId4"/>
          <a:stretch>
            <a:fillRect/>
          </a:stretch>
        </a:blipFill>
      </dgm:spPr>
      <dgm:t>
        <a:bodyPr/>
        <a:lstStyle/>
        <a:p>
          <a:endParaRPr lang="en-US"/>
        </a:p>
      </dgm:t>
    </dgm:pt>
    <dgm:pt modelId="{BDFD3D06-2A42-4382-859D-DF3EFB4D3EF2}" type="pres">
      <dgm:prSet presAssocID="{497D81D1-5B9E-42EE-B420-D19D817813BE}" presName="text" presStyleLbl="node1" presStyleIdx="3" presStyleCnt="5">
        <dgm:presLayoutVars>
          <dgm:bulletEnabled val="1"/>
        </dgm:presLayoutVars>
      </dgm:prSet>
      <dgm:spPr/>
      <dgm:t>
        <a:bodyPr/>
        <a:lstStyle/>
        <a:p>
          <a:endParaRPr lang="en-US"/>
        </a:p>
      </dgm:t>
    </dgm:pt>
    <dgm:pt modelId="{8129613A-9E44-438A-8CF6-8BBA733C6D47}" type="pres">
      <dgm:prSet presAssocID="{D5AD689F-BA34-44C5-A0A9-253264D1A9FD}" presName="spacer" presStyleCnt="0"/>
      <dgm:spPr/>
    </dgm:pt>
    <dgm:pt modelId="{E3D7CBF2-FCEA-49B6-B31B-C87C36531B6B}" type="pres">
      <dgm:prSet presAssocID="{66503C90-284A-4D1D-9315-469DF069BEE2}" presName="comp" presStyleCnt="0"/>
      <dgm:spPr/>
    </dgm:pt>
    <dgm:pt modelId="{CFD22E83-C9BD-42F6-B667-20287A6FF87C}" type="pres">
      <dgm:prSet presAssocID="{66503C90-284A-4D1D-9315-469DF069BEE2}" presName="box" presStyleLbl="node1" presStyleIdx="4" presStyleCnt="5"/>
      <dgm:spPr/>
      <dgm:t>
        <a:bodyPr/>
        <a:lstStyle/>
        <a:p>
          <a:endParaRPr lang="en-US"/>
        </a:p>
      </dgm:t>
    </dgm:pt>
    <dgm:pt modelId="{5B4541CB-E93D-4706-AC9D-71BF54DB5BFF}" type="pres">
      <dgm:prSet presAssocID="{66503C90-284A-4D1D-9315-469DF069BEE2}" presName="img" presStyleLbl="fgImgPlace1" presStyleIdx="4" presStyleCnt="5"/>
      <dgm:spPr>
        <a:blipFill>
          <a:blip xmlns:r="http://schemas.openxmlformats.org/officeDocument/2006/relationships" r:embed="rId5">
            <a:extLst>
              <a:ext uri="{28A0092B-C50C-407E-A947-70E740481C1C}">
                <a14:useLocalDpi xmlns:a14="http://schemas.microsoft.com/office/drawing/2010/main" val="0"/>
              </a:ext>
            </a:extLst>
          </a:blip>
          <a:srcRect/>
          <a:stretch>
            <a:fillRect t="-73000" b="-73000"/>
          </a:stretch>
        </a:blipFill>
      </dgm:spPr>
      <dgm:t>
        <a:bodyPr/>
        <a:lstStyle/>
        <a:p>
          <a:endParaRPr lang="en-US"/>
        </a:p>
      </dgm:t>
    </dgm:pt>
    <dgm:pt modelId="{523484CB-D734-46D0-BFCA-5386245F31BC}" type="pres">
      <dgm:prSet presAssocID="{66503C90-284A-4D1D-9315-469DF069BEE2}" presName="text" presStyleLbl="node1" presStyleIdx="4" presStyleCnt="5">
        <dgm:presLayoutVars>
          <dgm:bulletEnabled val="1"/>
        </dgm:presLayoutVars>
      </dgm:prSet>
      <dgm:spPr/>
      <dgm:t>
        <a:bodyPr/>
        <a:lstStyle/>
        <a:p>
          <a:endParaRPr lang="en-US"/>
        </a:p>
      </dgm:t>
    </dgm:pt>
  </dgm:ptLst>
  <dgm:cxnLst>
    <dgm:cxn modelId="{791D1CB2-D015-40AF-BC50-B66CA35716CC}" type="presOf" srcId="{66503C90-284A-4D1D-9315-469DF069BEE2}" destId="{CFD22E83-C9BD-42F6-B667-20287A6FF87C}" srcOrd="0" destOrd="0" presId="urn:microsoft.com/office/officeart/2005/8/layout/vList4"/>
    <dgm:cxn modelId="{B54F82E6-DC89-4AAA-9386-0D1D01EAF434}" type="presOf" srcId="{72EC3BDF-CA52-4764-A681-9A46D5A048FF}" destId="{B2A33C27-8CC0-4826-8B6E-3DFD98B2197C}" srcOrd="1" destOrd="0" presId="urn:microsoft.com/office/officeart/2005/8/layout/vList4"/>
    <dgm:cxn modelId="{C2DDA1E5-3765-473F-B65F-4B7226588722}" type="presOf" srcId="{72EC3BDF-CA52-4764-A681-9A46D5A048FF}" destId="{8ADA161C-DCE7-407C-B9FB-618E3544C4F9}" srcOrd="0" destOrd="0" presId="urn:microsoft.com/office/officeart/2005/8/layout/vList4"/>
    <dgm:cxn modelId="{DC36CA90-AD2B-4827-8634-7CB03719C606}" srcId="{E35FB40D-E170-44E9-9015-50E1F2C921A6}" destId="{497D81D1-5B9E-42EE-B420-D19D817813BE}" srcOrd="3" destOrd="0" parTransId="{BCE1AA57-75D0-4EC7-B96A-F57D379F9B0B}" sibTransId="{D5AD689F-BA34-44C5-A0A9-253264D1A9FD}"/>
    <dgm:cxn modelId="{7C78B923-E003-44AA-80A7-4B10E12CCA32}" srcId="{E35FB40D-E170-44E9-9015-50E1F2C921A6}" destId="{72EC3BDF-CA52-4764-A681-9A46D5A048FF}" srcOrd="0" destOrd="0" parTransId="{68410F89-63BF-4144-951E-A1B036E78749}" sibTransId="{9FEA3D84-D83D-4C75-AE9C-835539675C71}"/>
    <dgm:cxn modelId="{7635D31A-2A82-48BB-A44E-D60CEBC602F1}" srcId="{E35FB40D-E170-44E9-9015-50E1F2C921A6}" destId="{75C12F0C-0E9D-4A54-A82E-6D7D98F7A2A1}" srcOrd="1" destOrd="0" parTransId="{25887627-3E0C-4FC7-A7D6-BB12C5D974FF}" sibTransId="{06B0C03E-56B2-4C91-A6DF-DE46961FF12C}"/>
    <dgm:cxn modelId="{D3EAF9D1-D631-4E58-88D2-C19B69CA8642}" type="presOf" srcId="{75C12F0C-0E9D-4A54-A82E-6D7D98F7A2A1}" destId="{4914A151-DF7E-44E1-AE7D-05C2140308D6}" srcOrd="0" destOrd="0" presId="urn:microsoft.com/office/officeart/2005/8/layout/vList4"/>
    <dgm:cxn modelId="{68C26C6D-7C3A-478D-A150-930BF7AE55A1}" type="presOf" srcId="{66503C90-284A-4D1D-9315-469DF069BEE2}" destId="{523484CB-D734-46D0-BFCA-5386245F31BC}" srcOrd="1" destOrd="0" presId="urn:microsoft.com/office/officeart/2005/8/layout/vList4"/>
    <dgm:cxn modelId="{24A09235-AC5D-4436-95C2-4AF5CF15ABC3}" type="presOf" srcId="{514DFFD1-6603-4894-8076-02AEC4550550}" destId="{D6BE862A-039E-4882-9C37-E3DBE2901ED4}" srcOrd="1" destOrd="0" presId="urn:microsoft.com/office/officeart/2005/8/layout/vList4"/>
    <dgm:cxn modelId="{0C201FA0-BA0D-463E-BEF3-40DF1FD2A949}" srcId="{E35FB40D-E170-44E9-9015-50E1F2C921A6}" destId="{66503C90-284A-4D1D-9315-469DF069BEE2}" srcOrd="4" destOrd="0" parTransId="{E00DDD82-D858-4F0D-99FB-27A85C3A3819}" sibTransId="{5FF7B386-CB4E-4974-B388-307E969F73A0}"/>
    <dgm:cxn modelId="{342E0DC6-1A0B-439B-B034-DC9A68D6D4D3}" type="presOf" srcId="{75C12F0C-0E9D-4A54-A82E-6D7D98F7A2A1}" destId="{621CC1FD-C829-4231-BB5F-3D86E9B58471}" srcOrd="1" destOrd="0" presId="urn:microsoft.com/office/officeart/2005/8/layout/vList4"/>
    <dgm:cxn modelId="{24C34663-75C2-4853-A544-E0B46239E572}" type="presOf" srcId="{E35FB40D-E170-44E9-9015-50E1F2C921A6}" destId="{4BDE5F5B-414B-4262-A373-A0D2D601DE43}" srcOrd="0" destOrd="0" presId="urn:microsoft.com/office/officeart/2005/8/layout/vList4"/>
    <dgm:cxn modelId="{40253A5D-5B7B-4B9C-BD3E-959A9A028D01}" type="presOf" srcId="{497D81D1-5B9E-42EE-B420-D19D817813BE}" destId="{BDFD3D06-2A42-4382-859D-DF3EFB4D3EF2}" srcOrd="1" destOrd="0" presId="urn:microsoft.com/office/officeart/2005/8/layout/vList4"/>
    <dgm:cxn modelId="{B082A393-A573-4A83-B045-6409BAC59A0C}" srcId="{E35FB40D-E170-44E9-9015-50E1F2C921A6}" destId="{514DFFD1-6603-4894-8076-02AEC4550550}" srcOrd="2" destOrd="0" parTransId="{75675A39-951D-4516-AB6B-6319C12593A2}" sibTransId="{F2EF8AB6-80BF-4C3E-90CE-E15551687BC0}"/>
    <dgm:cxn modelId="{E3043DFE-662E-4DFF-BBA2-3934CF0497D6}" type="presOf" srcId="{497D81D1-5B9E-42EE-B420-D19D817813BE}" destId="{6769BEDC-C663-47B0-AF84-900A054F2BC5}" srcOrd="0" destOrd="0" presId="urn:microsoft.com/office/officeart/2005/8/layout/vList4"/>
    <dgm:cxn modelId="{FE9E5668-1BC9-4443-A2EB-28C3F47D51EC}" type="presOf" srcId="{514DFFD1-6603-4894-8076-02AEC4550550}" destId="{FC7A9E40-D13B-46F8-9448-E0588795A53A}" srcOrd="0" destOrd="0" presId="urn:microsoft.com/office/officeart/2005/8/layout/vList4"/>
    <dgm:cxn modelId="{64976503-CF4A-4820-9479-03CF55D2B025}" type="presParOf" srcId="{4BDE5F5B-414B-4262-A373-A0D2D601DE43}" destId="{F1A3AD18-8619-477E-BE24-B67AC680DDA3}" srcOrd="0" destOrd="0" presId="urn:microsoft.com/office/officeart/2005/8/layout/vList4"/>
    <dgm:cxn modelId="{5B3CB325-436F-4CB9-88C7-B64784D97C55}" type="presParOf" srcId="{F1A3AD18-8619-477E-BE24-B67AC680DDA3}" destId="{8ADA161C-DCE7-407C-B9FB-618E3544C4F9}" srcOrd="0" destOrd="0" presId="urn:microsoft.com/office/officeart/2005/8/layout/vList4"/>
    <dgm:cxn modelId="{0E1C8BAD-B090-4E68-9A9E-D116B5468944}" type="presParOf" srcId="{F1A3AD18-8619-477E-BE24-B67AC680DDA3}" destId="{30D8E938-03AA-42AF-982D-603BC61BA83B}" srcOrd="1" destOrd="0" presId="urn:microsoft.com/office/officeart/2005/8/layout/vList4"/>
    <dgm:cxn modelId="{2AE8F384-2B46-4571-B53E-6AFBCE0C6457}" type="presParOf" srcId="{F1A3AD18-8619-477E-BE24-B67AC680DDA3}" destId="{B2A33C27-8CC0-4826-8B6E-3DFD98B2197C}" srcOrd="2" destOrd="0" presId="urn:microsoft.com/office/officeart/2005/8/layout/vList4"/>
    <dgm:cxn modelId="{6D39AD76-82D3-4524-9A22-D1791F978C76}" type="presParOf" srcId="{4BDE5F5B-414B-4262-A373-A0D2D601DE43}" destId="{4487B736-DDC9-4024-88BA-E5E76B771942}" srcOrd="1" destOrd="0" presId="urn:microsoft.com/office/officeart/2005/8/layout/vList4"/>
    <dgm:cxn modelId="{CBDC5C01-54AA-48DC-91A7-62725186219E}" type="presParOf" srcId="{4BDE5F5B-414B-4262-A373-A0D2D601DE43}" destId="{9CCDBB45-0CC4-46CC-B1B9-56F2FF0086F1}" srcOrd="2" destOrd="0" presId="urn:microsoft.com/office/officeart/2005/8/layout/vList4"/>
    <dgm:cxn modelId="{E36D3784-0E35-4FAF-8409-1253A8AF09F4}" type="presParOf" srcId="{9CCDBB45-0CC4-46CC-B1B9-56F2FF0086F1}" destId="{4914A151-DF7E-44E1-AE7D-05C2140308D6}" srcOrd="0" destOrd="0" presId="urn:microsoft.com/office/officeart/2005/8/layout/vList4"/>
    <dgm:cxn modelId="{FE61E861-A589-4494-9154-C6A26D4ED223}" type="presParOf" srcId="{9CCDBB45-0CC4-46CC-B1B9-56F2FF0086F1}" destId="{BBFD53FC-F9EE-4761-9414-EB2BC7FF3160}" srcOrd="1" destOrd="0" presId="urn:microsoft.com/office/officeart/2005/8/layout/vList4"/>
    <dgm:cxn modelId="{B9306D42-D4B3-4353-8E5D-B7D801F0FF62}" type="presParOf" srcId="{9CCDBB45-0CC4-46CC-B1B9-56F2FF0086F1}" destId="{621CC1FD-C829-4231-BB5F-3D86E9B58471}" srcOrd="2" destOrd="0" presId="urn:microsoft.com/office/officeart/2005/8/layout/vList4"/>
    <dgm:cxn modelId="{E11FABCC-CC12-41E0-95B7-923812134542}" type="presParOf" srcId="{4BDE5F5B-414B-4262-A373-A0D2D601DE43}" destId="{0BA6BC64-0ED0-488F-877B-190FE1F8E254}" srcOrd="3" destOrd="0" presId="urn:microsoft.com/office/officeart/2005/8/layout/vList4"/>
    <dgm:cxn modelId="{2C2A2EBD-7437-4DC6-BC9C-EB094BB37D79}" type="presParOf" srcId="{4BDE5F5B-414B-4262-A373-A0D2D601DE43}" destId="{EA1480AB-D6DA-48D2-AE08-354F5595F050}" srcOrd="4" destOrd="0" presId="urn:microsoft.com/office/officeart/2005/8/layout/vList4"/>
    <dgm:cxn modelId="{6E056D3E-E765-4633-AD3F-3F82EF61C987}" type="presParOf" srcId="{EA1480AB-D6DA-48D2-AE08-354F5595F050}" destId="{FC7A9E40-D13B-46F8-9448-E0588795A53A}" srcOrd="0" destOrd="0" presId="urn:microsoft.com/office/officeart/2005/8/layout/vList4"/>
    <dgm:cxn modelId="{6A2C57F6-3689-4413-ACD0-D1B70342D6E7}" type="presParOf" srcId="{EA1480AB-D6DA-48D2-AE08-354F5595F050}" destId="{F02DD808-C591-41DA-BE2B-5207C48D75CA}" srcOrd="1" destOrd="0" presId="urn:microsoft.com/office/officeart/2005/8/layout/vList4"/>
    <dgm:cxn modelId="{AA6296C0-FA96-41C7-B721-796884A86A43}" type="presParOf" srcId="{EA1480AB-D6DA-48D2-AE08-354F5595F050}" destId="{D6BE862A-039E-4882-9C37-E3DBE2901ED4}" srcOrd="2" destOrd="0" presId="urn:microsoft.com/office/officeart/2005/8/layout/vList4"/>
    <dgm:cxn modelId="{C36A6A6A-11F2-4D9C-A402-D4B98103A292}" type="presParOf" srcId="{4BDE5F5B-414B-4262-A373-A0D2D601DE43}" destId="{555F8ED8-9D73-416C-8427-A87DDCD37524}" srcOrd="5" destOrd="0" presId="urn:microsoft.com/office/officeart/2005/8/layout/vList4"/>
    <dgm:cxn modelId="{3475C186-1C77-4213-B004-3E744C5D6B9F}" type="presParOf" srcId="{4BDE5F5B-414B-4262-A373-A0D2D601DE43}" destId="{D719AEDB-CB74-42D4-AC9F-D073562A736E}" srcOrd="6" destOrd="0" presId="urn:microsoft.com/office/officeart/2005/8/layout/vList4"/>
    <dgm:cxn modelId="{F5135304-0D93-486E-AF18-9E852F317F01}" type="presParOf" srcId="{D719AEDB-CB74-42D4-AC9F-D073562A736E}" destId="{6769BEDC-C663-47B0-AF84-900A054F2BC5}" srcOrd="0" destOrd="0" presId="urn:microsoft.com/office/officeart/2005/8/layout/vList4"/>
    <dgm:cxn modelId="{CCA4944A-8E92-48D2-9299-DB723F0D35E4}" type="presParOf" srcId="{D719AEDB-CB74-42D4-AC9F-D073562A736E}" destId="{442EE2EE-9CEE-4860-8A15-ECB7F3C4EE34}" srcOrd="1" destOrd="0" presId="urn:microsoft.com/office/officeart/2005/8/layout/vList4"/>
    <dgm:cxn modelId="{1D9FB81B-AC00-43F8-BE8D-FD5530918FFD}" type="presParOf" srcId="{D719AEDB-CB74-42D4-AC9F-D073562A736E}" destId="{BDFD3D06-2A42-4382-859D-DF3EFB4D3EF2}" srcOrd="2" destOrd="0" presId="urn:microsoft.com/office/officeart/2005/8/layout/vList4"/>
    <dgm:cxn modelId="{AA2918D8-5FAE-424B-9C02-F282B9AA33EE}" type="presParOf" srcId="{4BDE5F5B-414B-4262-A373-A0D2D601DE43}" destId="{8129613A-9E44-438A-8CF6-8BBA733C6D47}" srcOrd="7" destOrd="0" presId="urn:microsoft.com/office/officeart/2005/8/layout/vList4"/>
    <dgm:cxn modelId="{90275CAF-DC54-4E36-B635-778760EE816B}" type="presParOf" srcId="{4BDE5F5B-414B-4262-A373-A0D2D601DE43}" destId="{E3D7CBF2-FCEA-49B6-B31B-C87C36531B6B}" srcOrd="8" destOrd="0" presId="urn:microsoft.com/office/officeart/2005/8/layout/vList4"/>
    <dgm:cxn modelId="{D8CC69B2-8206-401A-BC34-B98F58F50B54}" type="presParOf" srcId="{E3D7CBF2-FCEA-49B6-B31B-C87C36531B6B}" destId="{CFD22E83-C9BD-42F6-B667-20287A6FF87C}" srcOrd="0" destOrd="0" presId="urn:microsoft.com/office/officeart/2005/8/layout/vList4"/>
    <dgm:cxn modelId="{1C4972D0-7D49-4A90-A460-9D415CC6708C}" type="presParOf" srcId="{E3D7CBF2-FCEA-49B6-B31B-C87C36531B6B}" destId="{5B4541CB-E93D-4706-AC9D-71BF54DB5BFF}" srcOrd="1" destOrd="0" presId="urn:microsoft.com/office/officeart/2005/8/layout/vList4"/>
    <dgm:cxn modelId="{57AADCB9-5C29-49D4-9838-B97FA211443D}" type="presParOf" srcId="{E3D7CBF2-FCEA-49B6-B31B-C87C36531B6B}" destId="{523484CB-D734-46D0-BFCA-5386245F31BC}" srcOrd="2" destOrd="0" presId="urn:microsoft.com/office/officeart/2005/8/layout/vList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0DDC51C-CA87-4CD5-AC5E-4FFCED131515}">
      <dsp:nvSpPr>
        <dsp:cNvPr id="0" name=""/>
        <dsp:cNvSpPr/>
      </dsp:nvSpPr>
      <dsp:spPr>
        <a:xfrm>
          <a:off x="0" y="253999"/>
          <a:ext cx="3886200" cy="3886200"/>
        </a:xfrm>
        <a:prstGeom prst="pie">
          <a:avLst>
            <a:gd name="adj1" fmla="val 5400000"/>
            <a:gd name="adj2" fmla="val 16200000"/>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BD41ADF7-0EA7-4FFB-81CD-A7EBAAF15BDB}">
      <dsp:nvSpPr>
        <dsp:cNvPr id="0" name=""/>
        <dsp:cNvSpPr/>
      </dsp:nvSpPr>
      <dsp:spPr>
        <a:xfrm>
          <a:off x="1943100" y="253999"/>
          <a:ext cx="4533899" cy="3886200"/>
        </a:xfrm>
        <a:prstGeom prst="rect">
          <a:avLst/>
        </a:prstGeom>
        <a:solidFill>
          <a:schemeClr val="lt1">
            <a:alpha val="90000"/>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5730" tIns="125730" rIns="125730" bIns="125730" numCol="1" spcCol="1270" anchor="ctr" anchorCtr="0">
          <a:noAutofit/>
        </a:bodyPr>
        <a:lstStyle/>
        <a:p>
          <a:pPr lvl="0" algn="ctr" defTabSz="1466850">
            <a:lnSpc>
              <a:spcPct val="90000"/>
            </a:lnSpc>
            <a:spcBef>
              <a:spcPct val="0"/>
            </a:spcBef>
            <a:spcAft>
              <a:spcPct val="35000"/>
            </a:spcAft>
          </a:pPr>
          <a:r>
            <a:rPr lang="en-US" sz="3300" kern="1200" dirty="0" smtClean="0"/>
            <a:t>Mobile</a:t>
          </a:r>
          <a:endParaRPr lang="en-US" sz="3300" kern="1200" dirty="0"/>
        </a:p>
      </dsp:txBody>
      <dsp:txXfrm>
        <a:off x="1943100" y="253999"/>
        <a:ext cx="2266949" cy="1165862"/>
      </dsp:txXfrm>
    </dsp:sp>
    <dsp:sp modelId="{9D62F9FC-A844-4683-B8C0-27061193EF30}">
      <dsp:nvSpPr>
        <dsp:cNvPr id="0" name=""/>
        <dsp:cNvSpPr/>
      </dsp:nvSpPr>
      <dsp:spPr>
        <a:xfrm>
          <a:off x="680086" y="1419862"/>
          <a:ext cx="2526027" cy="2526027"/>
        </a:xfrm>
        <a:prstGeom prst="pie">
          <a:avLst>
            <a:gd name="adj1" fmla="val 5400000"/>
            <a:gd name="adj2" fmla="val 16200000"/>
          </a:avLst>
        </a:prstGeom>
        <a:solidFill>
          <a:schemeClr val="accent3">
            <a:hueOff val="5625133"/>
            <a:satOff val="-8440"/>
            <a:lumOff val="-1373"/>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86B09857-BD3D-46A6-B33F-2C430B3E1925}">
      <dsp:nvSpPr>
        <dsp:cNvPr id="0" name=""/>
        <dsp:cNvSpPr/>
      </dsp:nvSpPr>
      <dsp:spPr>
        <a:xfrm>
          <a:off x="1943100" y="1419862"/>
          <a:ext cx="4533899" cy="2526027"/>
        </a:xfrm>
        <a:prstGeom prst="rect">
          <a:avLst/>
        </a:prstGeom>
        <a:solidFill>
          <a:schemeClr val="lt1">
            <a:alpha val="90000"/>
            <a:hueOff val="0"/>
            <a:satOff val="0"/>
            <a:lumOff val="0"/>
            <a:alphaOff val="0"/>
          </a:schemeClr>
        </a:solidFill>
        <a:ln w="25400" cap="flat" cmpd="sng" algn="ctr">
          <a:solidFill>
            <a:schemeClr val="accent3">
              <a:hueOff val="5625133"/>
              <a:satOff val="-8440"/>
              <a:lumOff val="-1373"/>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5730" tIns="125730" rIns="125730" bIns="125730" numCol="1" spcCol="1270" anchor="ctr" anchorCtr="0">
          <a:noAutofit/>
        </a:bodyPr>
        <a:lstStyle/>
        <a:p>
          <a:pPr lvl="0" algn="ctr" defTabSz="1466850">
            <a:lnSpc>
              <a:spcPct val="90000"/>
            </a:lnSpc>
            <a:spcBef>
              <a:spcPct val="0"/>
            </a:spcBef>
            <a:spcAft>
              <a:spcPct val="35000"/>
            </a:spcAft>
          </a:pPr>
          <a:r>
            <a:rPr lang="en-US" sz="3300" kern="1200" dirty="0" smtClean="0"/>
            <a:t>Social Media</a:t>
          </a:r>
          <a:endParaRPr lang="en-US" sz="3300" kern="1200" dirty="0"/>
        </a:p>
      </dsp:txBody>
      <dsp:txXfrm>
        <a:off x="1943100" y="1419862"/>
        <a:ext cx="2266949" cy="1165858"/>
      </dsp:txXfrm>
    </dsp:sp>
    <dsp:sp modelId="{8D80FD7F-1B77-47C3-AB05-C1A2CF6478DE}">
      <dsp:nvSpPr>
        <dsp:cNvPr id="0" name=""/>
        <dsp:cNvSpPr/>
      </dsp:nvSpPr>
      <dsp:spPr>
        <a:xfrm>
          <a:off x="1360170" y="2585721"/>
          <a:ext cx="1165858" cy="1165858"/>
        </a:xfrm>
        <a:prstGeom prst="pie">
          <a:avLst>
            <a:gd name="adj1" fmla="val 5400000"/>
            <a:gd name="adj2" fmla="val 16200000"/>
          </a:avLst>
        </a:prstGeom>
        <a:solidFill>
          <a:schemeClr val="accent3">
            <a:hueOff val="11250266"/>
            <a:satOff val="-16880"/>
            <a:lumOff val="-2745"/>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320C93B-8066-4E1D-94BE-3868C4E5D042}">
      <dsp:nvSpPr>
        <dsp:cNvPr id="0" name=""/>
        <dsp:cNvSpPr/>
      </dsp:nvSpPr>
      <dsp:spPr>
        <a:xfrm>
          <a:off x="1943100" y="2585721"/>
          <a:ext cx="4533899" cy="1165858"/>
        </a:xfrm>
        <a:prstGeom prst="rect">
          <a:avLst/>
        </a:prstGeom>
        <a:solidFill>
          <a:schemeClr val="lt1">
            <a:alpha val="90000"/>
            <a:hueOff val="0"/>
            <a:satOff val="0"/>
            <a:lumOff val="0"/>
            <a:alphaOff val="0"/>
          </a:schemeClr>
        </a:solidFill>
        <a:ln w="25400" cap="flat" cmpd="sng" algn="ctr">
          <a:solidFill>
            <a:schemeClr val="accent3">
              <a:hueOff val="11250266"/>
              <a:satOff val="-16880"/>
              <a:lumOff val="-2745"/>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5730" tIns="125730" rIns="125730" bIns="125730" numCol="1" spcCol="1270" anchor="ctr" anchorCtr="0">
          <a:noAutofit/>
        </a:bodyPr>
        <a:lstStyle/>
        <a:p>
          <a:pPr lvl="0" algn="ctr" defTabSz="1466850">
            <a:lnSpc>
              <a:spcPct val="90000"/>
            </a:lnSpc>
            <a:spcBef>
              <a:spcPct val="0"/>
            </a:spcBef>
            <a:spcAft>
              <a:spcPct val="35000"/>
            </a:spcAft>
          </a:pPr>
          <a:r>
            <a:rPr lang="en-US" sz="3300" kern="1200" dirty="0" smtClean="0"/>
            <a:t>Web Site</a:t>
          </a:r>
          <a:endParaRPr lang="en-US" sz="3300" kern="1200" dirty="0"/>
        </a:p>
      </dsp:txBody>
      <dsp:txXfrm>
        <a:off x="1943100" y="2585721"/>
        <a:ext cx="2266949" cy="1165858"/>
      </dsp:txXfrm>
    </dsp:sp>
    <dsp:sp modelId="{0611E41D-FE3A-4976-A386-CCBAA7E7F7E6}">
      <dsp:nvSpPr>
        <dsp:cNvPr id="0" name=""/>
        <dsp:cNvSpPr/>
      </dsp:nvSpPr>
      <dsp:spPr>
        <a:xfrm>
          <a:off x="4210050" y="253999"/>
          <a:ext cx="2266949" cy="1165862"/>
        </a:xfrm>
        <a:prstGeom prst="rect">
          <a:avLst/>
        </a:prstGeom>
        <a:noFill/>
        <a:ln w="25400" cap="flat" cmpd="sng" algn="ctr">
          <a:noFill/>
          <a:prstDash val="solid"/>
        </a:ln>
        <a:effectLst/>
        <a:sp3d/>
      </dsp:spPr>
      <dsp:style>
        <a:lnRef idx="2">
          <a:scrgbClr r="0" g="0" b="0"/>
        </a:lnRef>
        <a:fillRef idx="1">
          <a:scrgbClr r="0" g="0" b="0"/>
        </a:fillRef>
        <a:effectRef idx="0">
          <a:scrgbClr r="0" g="0" b="0"/>
        </a:effectRef>
        <a:fontRef idx="minor"/>
      </dsp:style>
      <dsp:txBody>
        <a:bodyPr spcFirstLastPara="0" vert="horz" wrap="square" lIns="125730" tIns="125730" rIns="125730" bIns="125730" numCol="1" spcCol="1270" anchor="ctr" anchorCtr="0">
          <a:noAutofit/>
        </a:bodyPr>
        <a:lstStyle/>
        <a:p>
          <a:pPr marL="285750" lvl="1" indent="-285750" algn="l" defTabSz="1466850">
            <a:lnSpc>
              <a:spcPct val="90000"/>
            </a:lnSpc>
            <a:spcBef>
              <a:spcPct val="0"/>
            </a:spcBef>
            <a:spcAft>
              <a:spcPct val="15000"/>
            </a:spcAft>
            <a:buChar char="••"/>
          </a:pPr>
          <a:r>
            <a:rPr lang="en-US" sz="3300" kern="1200" dirty="0" smtClean="0"/>
            <a:t>On the Go</a:t>
          </a:r>
          <a:endParaRPr lang="en-US" sz="3300" kern="1200" dirty="0"/>
        </a:p>
      </dsp:txBody>
      <dsp:txXfrm>
        <a:off x="4210050" y="253999"/>
        <a:ext cx="2266949" cy="1165862"/>
      </dsp:txXfrm>
    </dsp:sp>
    <dsp:sp modelId="{FA3A7A6B-D940-456F-B5B3-48FAF68E339F}">
      <dsp:nvSpPr>
        <dsp:cNvPr id="0" name=""/>
        <dsp:cNvSpPr/>
      </dsp:nvSpPr>
      <dsp:spPr>
        <a:xfrm>
          <a:off x="4210050" y="1419862"/>
          <a:ext cx="2266949" cy="1165858"/>
        </a:xfrm>
        <a:prstGeom prst="rect">
          <a:avLst/>
        </a:prstGeom>
        <a:noFill/>
        <a:ln w="25400" cap="flat" cmpd="sng" algn="ctr">
          <a:noFill/>
          <a:prstDash val="solid"/>
        </a:ln>
        <a:effectLst/>
        <a:sp3d/>
      </dsp:spPr>
      <dsp:style>
        <a:lnRef idx="2">
          <a:scrgbClr r="0" g="0" b="0"/>
        </a:lnRef>
        <a:fillRef idx="1">
          <a:scrgbClr r="0" g="0" b="0"/>
        </a:fillRef>
        <a:effectRef idx="0">
          <a:scrgbClr r="0" g="0" b="0"/>
        </a:effectRef>
        <a:fontRef idx="minor"/>
      </dsp:style>
      <dsp:txBody>
        <a:bodyPr spcFirstLastPara="0" vert="horz" wrap="square" lIns="125730" tIns="125730" rIns="125730" bIns="125730" numCol="1" spcCol="1270" anchor="ctr" anchorCtr="0">
          <a:noAutofit/>
        </a:bodyPr>
        <a:lstStyle/>
        <a:p>
          <a:pPr marL="285750" lvl="1" indent="-285750" algn="l" defTabSz="1466850">
            <a:lnSpc>
              <a:spcPct val="90000"/>
            </a:lnSpc>
            <a:spcBef>
              <a:spcPct val="0"/>
            </a:spcBef>
            <a:spcAft>
              <a:spcPct val="15000"/>
            </a:spcAft>
            <a:buChar char="••"/>
          </a:pPr>
          <a:r>
            <a:rPr lang="en-US" sz="3300" kern="1200" smtClean="0"/>
            <a:t>Outpost</a:t>
          </a:r>
          <a:endParaRPr lang="en-US" sz="3300" kern="1200" dirty="0"/>
        </a:p>
      </dsp:txBody>
      <dsp:txXfrm>
        <a:off x="4210050" y="1419862"/>
        <a:ext cx="2266949" cy="1165858"/>
      </dsp:txXfrm>
    </dsp:sp>
    <dsp:sp modelId="{1CCFF910-9360-45CC-AC15-45400DBB6A5C}">
      <dsp:nvSpPr>
        <dsp:cNvPr id="0" name=""/>
        <dsp:cNvSpPr/>
      </dsp:nvSpPr>
      <dsp:spPr>
        <a:xfrm>
          <a:off x="4210050" y="2585721"/>
          <a:ext cx="2266949" cy="1165858"/>
        </a:xfrm>
        <a:prstGeom prst="rect">
          <a:avLst/>
        </a:prstGeom>
        <a:noFill/>
        <a:ln w="25400" cap="flat" cmpd="sng" algn="ctr">
          <a:noFill/>
          <a:prstDash val="solid"/>
        </a:ln>
        <a:effectLst/>
        <a:sp3d/>
      </dsp:spPr>
      <dsp:style>
        <a:lnRef idx="2">
          <a:scrgbClr r="0" g="0" b="0"/>
        </a:lnRef>
        <a:fillRef idx="1">
          <a:scrgbClr r="0" g="0" b="0"/>
        </a:fillRef>
        <a:effectRef idx="0">
          <a:scrgbClr r="0" g="0" b="0"/>
        </a:effectRef>
        <a:fontRef idx="minor"/>
      </dsp:style>
      <dsp:txBody>
        <a:bodyPr spcFirstLastPara="0" vert="horz" wrap="square" lIns="125730" tIns="125730" rIns="125730" bIns="125730" numCol="1" spcCol="1270" anchor="ctr" anchorCtr="0">
          <a:noAutofit/>
        </a:bodyPr>
        <a:lstStyle/>
        <a:p>
          <a:pPr marL="285750" lvl="1" indent="-285750" algn="l" defTabSz="1466850">
            <a:lnSpc>
              <a:spcPct val="90000"/>
            </a:lnSpc>
            <a:spcBef>
              <a:spcPct val="0"/>
            </a:spcBef>
            <a:spcAft>
              <a:spcPct val="15000"/>
            </a:spcAft>
            <a:buChar char="••"/>
          </a:pPr>
          <a:r>
            <a:rPr lang="en-US" sz="3300" kern="1200" dirty="0" smtClean="0"/>
            <a:t>Home</a:t>
          </a:r>
          <a:endParaRPr lang="en-US" sz="3300" kern="1200" dirty="0"/>
        </a:p>
      </dsp:txBody>
      <dsp:txXfrm>
        <a:off x="4210050" y="2585721"/>
        <a:ext cx="2266949" cy="1165858"/>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8D61405-1FB4-4C47-8759-D276BA145FDC}">
      <dsp:nvSpPr>
        <dsp:cNvPr id="0" name=""/>
        <dsp:cNvSpPr/>
      </dsp:nvSpPr>
      <dsp:spPr>
        <a:xfrm>
          <a:off x="-4628503" y="-173232"/>
          <a:ext cx="5730776" cy="5730776"/>
        </a:xfrm>
        <a:prstGeom prst="blockArc">
          <a:avLst>
            <a:gd name="adj1" fmla="val 18900000"/>
            <a:gd name="adj2" fmla="val 2700000"/>
            <a:gd name="adj3" fmla="val 377"/>
          </a:avLst>
        </a:prstGeom>
        <a:solidFill>
          <a:schemeClr val="lt1">
            <a:hueOff val="0"/>
            <a:satOff val="0"/>
            <a:lumOff val="0"/>
          </a:schemeClr>
        </a:solidFill>
        <a:ln w="25400" cap="flat" cmpd="sng" algn="ctr">
          <a:solidFill>
            <a:schemeClr val="tx1"/>
          </a:solidFill>
          <a:prstDash val="solid"/>
        </a:ln>
        <a:effectLst/>
      </dsp:spPr>
      <dsp:style>
        <a:lnRef idx="2">
          <a:scrgbClr r="0" g="0" b="0"/>
        </a:lnRef>
        <a:fillRef idx="0">
          <a:scrgbClr r="0" g="0" b="0"/>
        </a:fillRef>
        <a:effectRef idx="0">
          <a:scrgbClr r="0" g="0" b="0"/>
        </a:effectRef>
        <a:fontRef idx="minor"/>
      </dsp:style>
    </dsp:sp>
    <dsp:sp modelId="{7399FEC1-73CA-1248-8361-2DF266008024}">
      <dsp:nvSpPr>
        <dsp:cNvPr id="0" name=""/>
        <dsp:cNvSpPr/>
      </dsp:nvSpPr>
      <dsp:spPr>
        <a:xfrm>
          <a:off x="481434" y="783485"/>
          <a:ext cx="2865095" cy="654733"/>
        </a:xfrm>
        <a:prstGeom prst="rect">
          <a:avLst/>
        </a:prstGeom>
        <a:solidFill>
          <a:srgbClr val="FF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19694" tIns="111760" rIns="111760" bIns="111760" numCol="1" spcCol="1270" anchor="ctr" anchorCtr="0">
          <a:noAutofit/>
        </a:bodyPr>
        <a:lstStyle/>
        <a:p>
          <a:pPr lvl="0" algn="l" defTabSz="1955800">
            <a:lnSpc>
              <a:spcPct val="90000"/>
            </a:lnSpc>
            <a:spcBef>
              <a:spcPct val="0"/>
            </a:spcBef>
            <a:spcAft>
              <a:spcPct val="35000"/>
            </a:spcAft>
          </a:pPr>
          <a:r>
            <a:rPr lang="en-US" sz="4400" b="1" kern="1200" dirty="0" smtClean="0">
              <a:solidFill>
                <a:schemeClr val="tx1"/>
              </a:solidFill>
            </a:rPr>
            <a:t>P</a:t>
          </a:r>
          <a:r>
            <a:rPr lang="en-US" sz="3200" b="1" kern="1200" dirty="0" smtClean="0"/>
            <a:t>eople</a:t>
          </a:r>
          <a:endParaRPr lang="en-US" sz="3200" b="1" kern="1200" dirty="0"/>
        </a:p>
      </dsp:txBody>
      <dsp:txXfrm>
        <a:off x="481434" y="783485"/>
        <a:ext cx="2865095" cy="654733"/>
      </dsp:txXfrm>
    </dsp:sp>
    <dsp:sp modelId="{5F2162D8-A845-D44D-ADB9-70A803F2EC35}">
      <dsp:nvSpPr>
        <dsp:cNvPr id="0" name=""/>
        <dsp:cNvSpPr/>
      </dsp:nvSpPr>
      <dsp:spPr>
        <a:xfrm>
          <a:off x="72226" y="736246"/>
          <a:ext cx="818416" cy="818416"/>
        </a:xfrm>
        <a:prstGeom prst="ellipse">
          <a:avLst/>
        </a:prstGeom>
        <a:solidFill>
          <a:schemeClr val="lt1">
            <a:hueOff val="0"/>
            <a:satOff val="0"/>
            <a:lumOff val="0"/>
            <a:alphaOff val="0"/>
          </a:schemeClr>
        </a:solidFill>
        <a:ln w="25400" cap="flat" cmpd="sng" algn="ctr">
          <a:solidFill>
            <a:schemeClr val="tx1"/>
          </a:solidFill>
          <a:prstDash val="solid"/>
        </a:ln>
        <a:effectLst/>
      </dsp:spPr>
      <dsp:style>
        <a:lnRef idx="2">
          <a:scrgbClr r="0" g="0" b="0"/>
        </a:lnRef>
        <a:fillRef idx="1">
          <a:scrgbClr r="0" g="0" b="0"/>
        </a:fillRef>
        <a:effectRef idx="0">
          <a:scrgbClr r="0" g="0" b="0"/>
        </a:effectRef>
        <a:fontRef idx="minor"/>
      </dsp:style>
    </dsp:sp>
    <dsp:sp modelId="{2E8F90D2-0764-2E48-A68C-A7AB711C5ACD}">
      <dsp:nvSpPr>
        <dsp:cNvPr id="0" name=""/>
        <dsp:cNvSpPr/>
      </dsp:nvSpPr>
      <dsp:spPr>
        <a:xfrm>
          <a:off x="856808" y="1800357"/>
          <a:ext cx="2489721" cy="654733"/>
        </a:xfrm>
        <a:prstGeom prst="rect">
          <a:avLst/>
        </a:prstGeom>
        <a:solidFill>
          <a:srgbClr val="FFC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19694" tIns="101600" rIns="101600" bIns="101600" numCol="1" spcCol="1270" anchor="ctr" anchorCtr="0">
          <a:noAutofit/>
        </a:bodyPr>
        <a:lstStyle/>
        <a:p>
          <a:pPr lvl="0" algn="l" defTabSz="1778000">
            <a:lnSpc>
              <a:spcPct val="90000"/>
            </a:lnSpc>
            <a:spcBef>
              <a:spcPct val="0"/>
            </a:spcBef>
            <a:spcAft>
              <a:spcPct val="35000"/>
            </a:spcAft>
          </a:pPr>
          <a:r>
            <a:rPr lang="en-US" sz="4000" b="1" kern="1200" dirty="0" smtClean="0">
              <a:solidFill>
                <a:schemeClr val="tx1"/>
              </a:solidFill>
            </a:rPr>
            <a:t>O</a:t>
          </a:r>
          <a:r>
            <a:rPr lang="en-US" sz="3200" b="1" kern="1200" dirty="0" smtClean="0"/>
            <a:t>bjective</a:t>
          </a:r>
          <a:endParaRPr lang="en-US" sz="3200" b="1" kern="1200" dirty="0"/>
        </a:p>
      </dsp:txBody>
      <dsp:txXfrm>
        <a:off x="856808" y="1800357"/>
        <a:ext cx="2489721" cy="654733"/>
      </dsp:txXfrm>
    </dsp:sp>
    <dsp:sp modelId="{445BA32C-5B80-C34D-AF26-581EF840C59C}">
      <dsp:nvSpPr>
        <dsp:cNvPr id="0" name=""/>
        <dsp:cNvSpPr/>
      </dsp:nvSpPr>
      <dsp:spPr>
        <a:xfrm>
          <a:off x="447599" y="1718515"/>
          <a:ext cx="818416" cy="818416"/>
        </a:xfrm>
        <a:prstGeom prst="ellipse">
          <a:avLst/>
        </a:prstGeom>
        <a:solidFill>
          <a:schemeClr val="lt1">
            <a:hueOff val="0"/>
            <a:satOff val="0"/>
            <a:lumOff val="0"/>
            <a:alphaOff val="0"/>
          </a:schemeClr>
        </a:solidFill>
        <a:ln w="25400" cap="flat" cmpd="sng" algn="ctr">
          <a:solidFill>
            <a:schemeClr val="tx1"/>
          </a:solidFill>
          <a:prstDash val="solid"/>
        </a:ln>
        <a:effectLst/>
      </dsp:spPr>
      <dsp:style>
        <a:lnRef idx="2">
          <a:scrgbClr r="0" g="0" b="0"/>
        </a:lnRef>
        <a:fillRef idx="1">
          <a:scrgbClr r="0" g="0" b="0"/>
        </a:fillRef>
        <a:effectRef idx="0">
          <a:scrgbClr r="0" g="0" b="0"/>
        </a:effectRef>
        <a:fontRef idx="minor"/>
      </dsp:style>
    </dsp:sp>
    <dsp:sp modelId="{36E015CD-FC77-CE48-B5AF-A1E219CAC750}">
      <dsp:nvSpPr>
        <dsp:cNvPr id="0" name=""/>
        <dsp:cNvSpPr/>
      </dsp:nvSpPr>
      <dsp:spPr>
        <a:xfrm>
          <a:off x="856808" y="2782627"/>
          <a:ext cx="2489721" cy="654733"/>
        </a:xfrm>
        <a:prstGeom prst="rect">
          <a:avLst/>
        </a:prstGeom>
        <a:solidFill>
          <a:srgbClr val="92D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19694" tIns="101600" rIns="101600" bIns="101600" numCol="1" spcCol="1270" anchor="ctr" anchorCtr="0">
          <a:noAutofit/>
        </a:bodyPr>
        <a:lstStyle/>
        <a:p>
          <a:pPr lvl="0" algn="l" defTabSz="1778000">
            <a:lnSpc>
              <a:spcPct val="90000"/>
            </a:lnSpc>
            <a:spcBef>
              <a:spcPct val="0"/>
            </a:spcBef>
            <a:spcAft>
              <a:spcPct val="35000"/>
            </a:spcAft>
          </a:pPr>
          <a:r>
            <a:rPr lang="en-US" sz="4000" b="1" kern="1200" dirty="0" smtClean="0">
              <a:solidFill>
                <a:schemeClr val="tx1"/>
              </a:solidFill>
            </a:rPr>
            <a:t>S</a:t>
          </a:r>
          <a:r>
            <a:rPr lang="en-US" sz="3200" b="1" kern="1200" dirty="0" smtClean="0"/>
            <a:t>trategy</a:t>
          </a:r>
          <a:endParaRPr lang="en-US" sz="3200" b="1" kern="1200" dirty="0"/>
        </a:p>
      </dsp:txBody>
      <dsp:txXfrm>
        <a:off x="856808" y="2782627"/>
        <a:ext cx="2489721" cy="654733"/>
      </dsp:txXfrm>
    </dsp:sp>
    <dsp:sp modelId="{06DA496C-2E82-A744-B68D-5C01C248596A}">
      <dsp:nvSpPr>
        <dsp:cNvPr id="0" name=""/>
        <dsp:cNvSpPr/>
      </dsp:nvSpPr>
      <dsp:spPr>
        <a:xfrm>
          <a:off x="447599" y="2700785"/>
          <a:ext cx="818416" cy="818416"/>
        </a:xfrm>
        <a:prstGeom prst="ellipse">
          <a:avLst/>
        </a:prstGeom>
        <a:solidFill>
          <a:schemeClr val="lt1">
            <a:hueOff val="0"/>
            <a:satOff val="0"/>
            <a:lumOff val="0"/>
            <a:alphaOff val="0"/>
          </a:schemeClr>
        </a:solidFill>
        <a:ln w="25400" cap="flat" cmpd="sng" algn="ctr">
          <a:solidFill>
            <a:schemeClr val="tx1"/>
          </a:solidFill>
          <a:prstDash val="solid"/>
        </a:ln>
        <a:effectLst/>
      </dsp:spPr>
      <dsp:style>
        <a:lnRef idx="2">
          <a:scrgbClr r="0" g="0" b="0"/>
        </a:lnRef>
        <a:fillRef idx="1">
          <a:scrgbClr r="0" g="0" b="0"/>
        </a:fillRef>
        <a:effectRef idx="0">
          <a:scrgbClr r="0" g="0" b="0"/>
        </a:effectRef>
        <a:fontRef idx="minor"/>
      </dsp:style>
    </dsp:sp>
    <dsp:sp modelId="{5E75712E-D52D-6842-ABE5-5E29B86C8BB8}">
      <dsp:nvSpPr>
        <dsp:cNvPr id="0" name=""/>
        <dsp:cNvSpPr/>
      </dsp:nvSpPr>
      <dsp:spPr>
        <a:xfrm>
          <a:off x="481434" y="3764897"/>
          <a:ext cx="2865095" cy="654733"/>
        </a:xfrm>
        <a:prstGeom prst="rect">
          <a:avLst/>
        </a:prstGeom>
        <a:solidFill>
          <a:srgbClr val="00B0F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19694" tIns="81280" rIns="81280" bIns="81280" numCol="1" spcCol="1270" anchor="ctr" anchorCtr="0">
          <a:noAutofit/>
        </a:bodyPr>
        <a:lstStyle/>
        <a:p>
          <a:pPr lvl="0" algn="l" defTabSz="1422400">
            <a:lnSpc>
              <a:spcPct val="90000"/>
            </a:lnSpc>
            <a:spcBef>
              <a:spcPct val="0"/>
            </a:spcBef>
            <a:spcAft>
              <a:spcPct val="35000"/>
            </a:spcAft>
          </a:pPr>
          <a:r>
            <a:rPr lang="en-US" sz="3200" b="1" kern="1200" dirty="0" smtClean="0">
              <a:solidFill>
                <a:schemeClr val="tx1"/>
              </a:solidFill>
            </a:rPr>
            <a:t>T</a:t>
          </a:r>
          <a:r>
            <a:rPr lang="en-US" sz="3200" b="1" kern="1200" dirty="0" smtClean="0">
              <a:solidFill>
                <a:schemeClr val="bg1"/>
              </a:solidFill>
            </a:rPr>
            <a:t>ools</a:t>
          </a:r>
          <a:endParaRPr lang="en-US" sz="1200" b="1" kern="1200" dirty="0">
            <a:solidFill>
              <a:schemeClr val="bg1"/>
            </a:solidFill>
          </a:endParaRPr>
        </a:p>
      </dsp:txBody>
      <dsp:txXfrm>
        <a:off x="481434" y="3764897"/>
        <a:ext cx="2865095" cy="654733"/>
      </dsp:txXfrm>
    </dsp:sp>
    <dsp:sp modelId="{5DB2DB8E-673E-EF4D-9E8E-1F080533A856}">
      <dsp:nvSpPr>
        <dsp:cNvPr id="0" name=""/>
        <dsp:cNvSpPr/>
      </dsp:nvSpPr>
      <dsp:spPr>
        <a:xfrm>
          <a:off x="72226" y="3683055"/>
          <a:ext cx="818416" cy="818416"/>
        </a:xfrm>
        <a:prstGeom prst="ellipse">
          <a:avLst/>
        </a:prstGeom>
        <a:solidFill>
          <a:schemeClr val="lt1">
            <a:hueOff val="0"/>
            <a:satOff val="0"/>
            <a:lumOff val="0"/>
            <a:alphaOff val="0"/>
          </a:schemeClr>
        </a:solidFill>
        <a:ln w="25400" cap="flat" cmpd="sng" algn="ctr">
          <a:solidFill>
            <a:schemeClr val="tx1"/>
          </a:solidFill>
          <a:prstDash val="solid"/>
        </a:ln>
        <a:effectLst/>
      </dsp:spPr>
      <dsp:style>
        <a:lnRef idx="2">
          <a:scrgbClr r="0" g="0" b="0"/>
        </a:lnRef>
        <a:fillRef idx="1">
          <a:scrgbClr r="0" g="0" b="0"/>
        </a:fillRef>
        <a:effectRef idx="0">
          <a:scrgbClr r="0" g="0" b="0"/>
        </a:effectRef>
        <a:fontRef idx="minor"/>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target3">
  <dgm:title val=""/>
  <dgm:desc val=""/>
  <dgm:catLst>
    <dgm:cat type="relationship" pri="11000"/>
    <dgm:cat type="list" pri="22000"/>
    <dgm:cat type="convert"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tyleData>
  <dgm:clr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clrData>
  <dgm:layoutNode name="Name0">
    <dgm:varLst>
      <dgm:chMax val="7"/>
      <dgm:dir/>
      <dgm:animLvl val="lvl"/>
      <dgm:resizeHandles val="exact"/>
    </dgm:varLst>
    <dgm:alg type="composite"/>
    <dgm:shape xmlns:r="http://schemas.openxmlformats.org/officeDocument/2006/relationships" r:blip="">
      <dgm:adjLst/>
    </dgm:shape>
    <dgm:presOf/>
    <dgm:choose name="Name1">
      <dgm:if name="Name2" func="var" arg="dir" op="equ" val="norm">
        <dgm:choose name="Name3">
          <dgm:if name="Name4" axis="ch" ptType="node" func="cnt" op="equ" val="1">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rect1ParTx" refType="r" refFor="ch" refForName="space"/>
              <dgm:constr type="w" for="ch" forName="rect1ParTx" refType="w" refFor="ch" refForName="rect1" fact="0.5"/>
              <dgm:constr type="t" for="ch" forName="rect1ParTx" refType="t" refFor="ch" refForName="rect1"/>
              <dgm:constr type="b" for="ch" forName="rect1ParTx" refType="b" refFor="ch" refForName="rect1"/>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5" axis="ch" ptType="node" func="cnt" op="equ" val="2">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rect2ParTx" refType="r" refFor="ch" refForName="space"/>
              <dgm:constr type="w" for="ch" forName="rect2ParTx" refType="w" refFor="ch" refForName="rect2" fact="0.5"/>
              <dgm:constr type="t" for="ch" forName="rect2ParTx" refType="t" refFor="ch" refForName="rect2"/>
              <dgm:constr type="b" for="ch" forName="rect2ParTx" refType="b" refFor="ch" refForName="rect2"/>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b" refFor="ch" refForName="rect2"/>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6" axis="ch" ptType="node" func="cnt" op="equ" val="3">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rect3ParTx" refType="r" refFor="ch" refForName="space"/>
              <dgm:constr type="w" for="ch" forName="rect3ParTx" refType="w" refFor="ch" refForName="rect3" fact="0.5"/>
              <dgm:constr type="t" for="ch" forName="rect3ParTx" refType="t" refFor="ch" refForName="rect3"/>
              <dgm:constr type="b" for="ch" forName="rect3ParTx" refType="b" refFor="ch" refForName="rect3"/>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b" refFor="ch" refForName="rect3"/>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7" axis="ch" ptType="node" func="cnt" op="equ" val="4">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rect4ParTx" refType="r" refFor="ch" refForName="space"/>
              <dgm:constr type="w" for="ch" forName="rect4ParTx" refType="w" refFor="ch" refForName="rect4" fact="0.5"/>
              <dgm:constr type="t" for="ch" forName="rect4ParTx" refType="t" refFor="ch" refForName="rect4"/>
              <dgm:constr type="b" for="ch" forName="rect4ParTx" refType="b" refFor="ch" refForName="rect4"/>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b" refFor="ch" refForName="rect4"/>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8" axis="ch" ptType="node" func="cnt" op="equ" val="5">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rect5ParTx" refType="r" refFor="ch" refForName="space"/>
              <dgm:constr type="w" for="ch" forName="rect5ParTx" refType="w" refFor="ch" refForName="rect5" fact="0.5"/>
              <dgm:constr type="t" for="ch" forName="rect5ParTx" refType="t" refFor="ch" refForName="rect5"/>
              <dgm:constr type="b" for="ch" forName="rect5ParTx" refType="b" refFor="ch" refForName="rect5"/>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b" refFor="ch" refForName="rect5"/>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9" axis="ch" ptType="node" func="cnt" op="equ" val="6">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rect6ParTx" refType="r" refFor="ch" refForName="space"/>
              <dgm:constr type="w" for="ch" forName="rect6ParTx" refType="w" refFor="ch" refForName="rect6" fact="0.5"/>
              <dgm:constr type="t" for="ch" forName="rect6ParTx" refType="t" refFor="ch" refForName="rect6"/>
              <dgm:constr type="b" for="ch" forName="rect6ParTx" refType="b" refFor="ch" refForName="rect6"/>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b" refFor="ch" refForName="rect6"/>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10" axis="ch" ptType="node" func="cnt" op="gte" val="7">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l"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l" for="ch" forName="rect7" refType="r" refFor="ch" refForName="space"/>
              <dgm:constr type="r" for="ch" forName="rect7" refType="w"/>
              <dgm:constr type="h" for="ch" forName="rect7" refType="h" refFor="ch" refForName="circle7"/>
              <dgm:constr type="hOff" for="ch" forName="rect7" refType="hOff" refFor="ch" refForName="circle7"/>
              <dgm:constr type="b" for="ch" forName="rect7" refType="b" refFor="ch" refForName="circle7"/>
              <dgm:constr type="l" for="ch" forName="rect7ParTx" refType="r" refFor="ch" refForName="space"/>
              <dgm:constr type="w" for="ch" forName="rect7ParTx" refType="w" refFor="ch" refForName="rect7" fact="0.5"/>
              <dgm:constr type="t" for="ch" forName="rect7ParTx" refType="t" refFor="ch" refForName="rect7"/>
              <dgm:constr type="b" for="ch" forName="rect7ParTx" refType="b" refFor="ch" refForName="rect7"/>
              <dgm:constr type="l" for="ch" forName="rect7ChTx" refType="r" refFor="ch" refForName="rect7ParTx"/>
              <dgm:constr type="w" for="ch" forName="rect7ChTx" refType="w" refFor="ch" refForName="rect7ParTx"/>
              <dgm:constr type="t" for="ch" forName="rect7ChTx" refType="t" refFor="ch" refForName="rect7ParTx"/>
              <dgm:constr type="b" for="ch" forName="rect7ChTx" refType="b" refFor="ch" refForName="rect7ParTx"/>
              <dgm:constr type="l" for="ch" forName="rect7ParTxNoCh" refType="r" refFor="ch" refForName="space"/>
              <dgm:constr type="w" for="ch" forName="rect7ParTxNoCh" refType="w" refFor="ch" refForName="rect7"/>
              <dgm:constr type="t" for="ch" forName="rect7ParTxNoCh" refType="t" refFor="ch" refForName="rect7"/>
              <dgm:constr type="b" for="ch" forName="rect7ParTxNoCh" refType="b" refFor="ch" refForName="rect7"/>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l" for="ch" forName="rect6ParTx" refType="r" refFor="ch" refForName="space"/>
              <dgm:constr type="w" for="ch" forName="rect6ParTx" refType="w" refFor="ch" refForName="rect6" fact="0.5"/>
              <dgm:constr type="t" for="ch" forName="rect6ParTx" refType="t" refFor="ch" refForName="rect6"/>
              <dgm:constr type="b" for="ch" forName="rect6ParTx" refType="t" refFor="ch" refForName="rect7"/>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11">
            <dgm:constrLst/>
          </dgm:else>
        </dgm:choose>
      </dgm:if>
      <dgm:else name="Name12">
        <dgm:choose name="Name13">
          <dgm:if name="Name14" axis="ch" ptType="node" func="cnt" op="equ" val="1">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r" for="ch" forName="rect1ParTx" refType="l" refFor="ch" refForName="space"/>
              <dgm:constr type="w" for="ch" forName="rect1ParTx" refType="w" refFor="ch" refForName="rect1" fact="0.5"/>
              <dgm:constr type="t" for="ch" forName="rect1ParTx" refType="t" refFor="ch" refForName="rect1"/>
              <dgm:constr type="b" for="ch" forName="rect1ParTx" refType="b" refFor="ch" refForName="rect1"/>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15" axis="ch" ptType="node" func="cnt" op="equ" val="2">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r" for="ch" forName="rect2ParTx" refType="l" refFor="ch" refForName="space"/>
              <dgm:constr type="w" for="ch" forName="rect2ParTx" refType="w" refFor="ch" refForName="rect2" fact="0.5"/>
              <dgm:constr type="t" for="ch" forName="rect2ParTx" refType="t" refFor="ch" refForName="rect2"/>
              <dgm:constr type="b" for="ch" forName="rect2ParTx" refType="b" refFor="ch" refForName="rect2"/>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b" refFor="ch" refForName="rect2"/>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16" axis="ch" ptType="node" func="cnt" op="equ" val="3">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r" for="ch" forName="rect3ParTx" refType="l" refFor="ch" refForName="space"/>
              <dgm:constr type="w" for="ch" forName="rect3ParTx" refType="w" refFor="ch" refForName="rect3" fact="0.5"/>
              <dgm:constr type="t" for="ch" forName="rect3ParTx" refType="t" refFor="ch" refForName="rect3"/>
              <dgm:constr type="b" for="ch" forName="rect3ParTx" refType="b" refFor="ch" refForName="rect3"/>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b" refFor="ch" refForName="rect3"/>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17" axis="ch" ptType="node" func="cnt" op="equ" val="4">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r" for="ch" forName="rect4ParTx" refType="l" refFor="ch" refForName="space"/>
              <dgm:constr type="w" for="ch" forName="rect4ParTx" refType="w" refFor="ch" refForName="rect4" fact="0.5"/>
              <dgm:constr type="t" for="ch" forName="rect4ParTx" refType="t" refFor="ch" refForName="rect4"/>
              <dgm:constr type="b" for="ch" forName="rect4ParTx" refType="b" refFor="ch" refForName="rect4"/>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b" refFor="ch" refForName="rect4"/>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18" axis="ch" ptType="node" func="cnt" op="equ" val="5">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r" for="ch" forName="rect5ParTx" refType="l" refFor="ch" refForName="space"/>
              <dgm:constr type="w" for="ch" forName="rect5ParTx" refType="w" refFor="ch" refForName="rect5" fact="0.5"/>
              <dgm:constr type="t" for="ch" forName="rect5ParTx" refType="t" refFor="ch" refForName="rect5"/>
              <dgm:constr type="b" for="ch" forName="rect5ParTx" refType="b" refFor="ch" refForName="rect5"/>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b" refFor="ch" refForName="rect5"/>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19" axis="ch" ptType="node" func="cnt" op="equ" val="6">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r" for="ch" forName="rect6ParTx" refType="l" refFor="ch" refForName="space"/>
              <dgm:constr type="w" for="ch" forName="rect6ParTx" refType="w" refFor="ch" refForName="rect6" fact="0.5"/>
              <dgm:constr type="t" for="ch" forName="rect6ParTx" refType="t" refFor="ch" refForName="rect6"/>
              <dgm:constr type="b" for="ch" forName="rect6ParTx" refType="b" refFor="ch" refForName="rect6"/>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b" refFor="ch" refForName="rect6"/>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20" axis="ch" ptType="node" func="cnt" op="gte" val="7">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r"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r" for="ch" forName="rect7" refType="l" refFor="ch" refForName="space"/>
              <dgm:constr type="l" for="ch" forName="rect7"/>
              <dgm:constr type="h" for="ch" forName="rect7" refType="h" refFor="ch" refForName="circle7"/>
              <dgm:constr type="hOff" for="ch" forName="rect7" refType="hOff" refFor="ch" refForName="circle7"/>
              <dgm:constr type="b" for="ch" forName="rect7" refType="b" refFor="ch" refForName="circle7"/>
              <dgm:constr type="r" for="ch" forName="rect7ParTx" refType="l" refFor="ch" refForName="space"/>
              <dgm:constr type="w" for="ch" forName="rect7ParTx" refType="w" refFor="ch" refForName="rect7" fact="0.5"/>
              <dgm:constr type="t" for="ch" forName="rect7ParTx" refType="t" refFor="ch" refForName="rect7"/>
              <dgm:constr type="b" for="ch" forName="rect7ParTx" refType="b" refFor="ch" refForName="rect7"/>
              <dgm:constr type="r" for="ch" forName="rect7ChTx" refType="l" refFor="ch" refForName="rect7ParTx"/>
              <dgm:constr type="w" for="ch" forName="rect7ChTx" refType="w" refFor="ch" refForName="rect7ParTx"/>
              <dgm:constr type="t" for="ch" forName="rect7ChTx" refType="t" refFor="ch" refForName="rect7ParTx"/>
              <dgm:constr type="b" for="ch" forName="rect7ChTx" refType="b" refFor="ch" refForName="rect7ParTx"/>
              <dgm:constr type="r" for="ch" forName="rect7ParTxNoCh" refType="l" refFor="ch" refForName="space"/>
              <dgm:constr type="w" for="ch" forName="rect7ParTxNoCh" refType="w" refFor="ch" refForName="rect7"/>
              <dgm:constr type="t" for="ch" forName="rect7ParTxNoCh" refType="t" refFor="ch" refForName="rect7"/>
              <dgm:constr type="b" for="ch" forName="rect7ParTxNoCh" refType="b" refFor="ch" refForName="rect7"/>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r" for="ch" forName="rect6ParTx" refType="l" refFor="ch" refForName="space"/>
              <dgm:constr type="w" for="ch" forName="rect6ParTx" refType="w" refFor="ch" refForName="rect6" fact="0.5"/>
              <dgm:constr type="t" for="ch" forName="rect6ParTx" refType="t" refFor="ch" refForName="rect6"/>
              <dgm:constr type="b" for="ch" forName="rect6ParTx" refType="t" refFor="ch" refForName="rect7"/>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21">
            <dgm:constrLst/>
          </dgm:else>
        </dgm:choose>
      </dgm:else>
    </dgm:choose>
    <dgm:ruleLst/>
    <dgm:forEach name="Name22" axis="ch" ptType="node" cnt="1">
      <dgm:layoutNode name="circle1" styleLbl="node1">
        <dgm:alg type="sp"/>
        <dgm:choose name="Name23">
          <dgm:if name="Name24" func="var" arg="dir" op="equ" val="norm">
            <dgm:shape xmlns:r="http://schemas.openxmlformats.org/officeDocument/2006/relationships" type="pie" r:blip="">
              <dgm:adjLst>
                <dgm:adj idx="1" val="90"/>
                <dgm:adj idx="2" val="270"/>
              </dgm:adjLst>
            </dgm:shape>
          </dgm:if>
          <dgm:else name="Name25">
            <dgm:shape xmlns:r="http://schemas.openxmlformats.org/officeDocument/2006/relationships" type="pie" r:blip="">
              <dgm:adjLst>
                <dgm:adj idx="1" val="270"/>
                <dgm:adj idx="2" val="90"/>
              </dgm:adjLst>
            </dgm:shape>
          </dgm:else>
        </dgm:choose>
        <dgm:presOf/>
        <dgm:constrLst/>
        <dgm:ruleLst/>
      </dgm:layoutNode>
      <dgm:layoutNode name="space">
        <dgm:alg type="sp"/>
        <dgm:shape xmlns:r="http://schemas.openxmlformats.org/officeDocument/2006/relationships" r:blip="">
          <dgm:adjLst/>
        </dgm:shape>
        <dgm:presOf/>
        <dgm:constrLst/>
        <dgm:ruleLst/>
      </dgm:layoutNode>
      <dgm:layoutNode name="rect1" styleLbl="alignAcc1">
        <dgm:alg type="sp"/>
        <dgm:shape xmlns:r="http://schemas.openxmlformats.org/officeDocument/2006/relationships" type="rect" r:blip="">
          <dgm:adjLst/>
        </dgm:shape>
        <dgm:presOf axis="self"/>
        <dgm:constrLst/>
        <dgm:ruleLst/>
      </dgm:layoutNode>
    </dgm:forEach>
    <dgm:forEach name="Name26" axis="ch" ptType="node" st="2" cnt="1">
      <dgm:layoutNode name="vertSpace2">
        <dgm:alg type="sp"/>
        <dgm:shape xmlns:r="http://schemas.openxmlformats.org/officeDocument/2006/relationships" type="rect" r:blip="" hideGeom="1">
          <dgm:adjLst/>
        </dgm:shape>
        <dgm:presOf/>
        <dgm:constrLst/>
        <dgm:ruleLst/>
      </dgm:layoutNode>
      <dgm:layoutNode name="circle2" styleLbl="node1">
        <dgm:alg type="sp"/>
        <dgm:choose name="Name27">
          <dgm:if name="Name28" func="var" arg="dir" op="equ" val="norm">
            <dgm:shape xmlns:r="http://schemas.openxmlformats.org/officeDocument/2006/relationships" type="pie" r:blip="">
              <dgm:adjLst>
                <dgm:adj idx="1" val="90"/>
                <dgm:adj idx="2" val="270"/>
              </dgm:adjLst>
            </dgm:shape>
          </dgm:if>
          <dgm:else name="Name29">
            <dgm:shape xmlns:r="http://schemas.openxmlformats.org/officeDocument/2006/relationships" type="pie" r:blip="">
              <dgm:adjLst>
                <dgm:adj idx="1" val="270"/>
                <dgm:adj idx="2" val="90"/>
              </dgm:adjLst>
            </dgm:shape>
          </dgm:else>
        </dgm:choose>
        <dgm:presOf/>
        <dgm:constrLst/>
        <dgm:ruleLst/>
      </dgm:layoutNode>
      <dgm:layoutNode name="rect2" styleLbl="alignAcc1">
        <dgm:alg type="sp"/>
        <dgm:shape xmlns:r="http://schemas.openxmlformats.org/officeDocument/2006/relationships" type="rect" r:blip="">
          <dgm:adjLst/>
        </dgm:shape>
        <dgm:presOf axis="self"/>
        <dgm:constrLst/>
        <dgm:ruleLst/>
      </dgm:layoutNode>
    </dgm:forEach>
    <dgm:forEach name="Name30" axis="ch" ptType="node" st="3" cnt="1">
      <dgm:layoutNode name="vertSpace3">
        <dgm:alg type="sp"/>
        <dgm:shape xmlns:r="http://schemas.openxmlformats.org/officeDocument/2006/relationships" type="rect" r:blip="" hideGeom="1">
          <dgm:adjLst/>
        </dgm:shape>
        <dgm:presOf/>
        <dgm:constrLst/>
        <dgm:ruleLst/>
      </dgm:layoutNode>
      <dgm:layoutNode name="circle3" styleLbl="node1">
        <dgm:alg type="sp"/>
        <dgm:choose name="Name31">
          <dgm:if name="Name32" func="var" arg="dir" op="equ" val="norm">
            <dgm:shape xmlns:r="http://schemas.openxmlformats.org/officeDocument/2006/relationships" type="pie" r:blip="">
              <dgm:adjLst>
                <dgm:adj idx="1" val="90"/>
                <dgm:adj idx="2" val="270"/>
              </dgm:adjLst>
            </dgm:shape>
          </dgm:if>
          <dgm:else name="Name33">
            <dgm:shape xmlns:r="http://schemas.openxmlformats.org/officeDocument/2006/relationships" type="pie" r:blip="">
              <dgm:adjLst>
                <dgm:adj idx="1" val="270"/>
                <dgm:adj idx="2" val="90"/>
              </dgm:adjLst>
            </dgm:shape>
          </dgm:else>
        </dgm:choose>
        <dgm:presOf/>
        <dgm:constrLst/>
        <dgm:ruleLst/>
      </dgm:layoutNode>
      <dgm:layoutNode name="rect3" styleLbl="alignAcc1">
        <dgm:alg type="sp"/>
        <dgm:shape xmlns:r="http://schemas.openxmlformats.org/officeDocument/2006/relationships" type="rect" r:blip="">
          <dgm:adjLst/>
        </dgm:shape>
        <dgm:presOf axis="self"/>
        <dgm:constrLst/>
        <dgm:ruleLst/>
      </dgm:layoutNode>
    </dgm:forEach>
    <dgm:forEach name="Name34" axis="ch" ptType="node" st="4" cnt="1">
      <dgm:layoutNode name="vertSpace4">
        <dgm:alg type="sp"/>
        <dgm:shape xmlns:r="http://schemas.openxmlformats.org/officeDocument/2006/relationships" type="rect" r:blip="" hideGeom="1">
          <dgm:adjLst/>
        </dgm:shape>
        <dgm:presOf/>
        <dgm:constrLst/>
        <dgm:ruleLst/>
      </dgm:layoutNode>
      <dgm:layoutNode name="circle4" styleLbl="node1">
        <dgm:alg type="sp"/>
        <dgm:choose name="Name35">
          <dgm:if name="Name36" func="var" arg="dir" op="equ" val="norm">
            <dgm:shape xmlns:r="http://schemas.openxmlformats.org/officeDocument/2006/relationships" type="pie" r:blip="">
              <dgm:adjLst>
                <dgm:adj idx="1" val="90"/>
                <dgm:adj idx="2" val="270"/>
              </dgm:adjLst>
            </dgm:shape>
          </dgm:if>
          <dgm:else name="Name37">
            <dgm:shape xmlns:r="http://schemas.openxmlformats.org/officeDocument/2006/relationships" type="pie" r:blip="">
              <dgm:adjLst>
                <dgm:adj idx="1" val="270"/>
                <dgm:adj idx="2" val="90"/>
              </dgm:adjLst>
            </dgm:shape>
          </dgm:else>
        </dgm:choose>
        <dgm:presOf/>
        <dgm:constrLst/>
        <dgm:ruleLst/>
      </dgm:layoutNode>
      <dgm:layoutNode name="rect4" styleLbl="alignAcc1">
        <dgm:alg type="sp"/>
        <dgm:shape xmlns:r="http://schemas.openxmlformats.org/officeDocument/2006/relationships" type="rect" r:blip="">
          <dgm:adjLst/>
        </dgm:shape>
        <dgm:presOf axis="self"/>
        <dgm:constrLst/>
        <dgm:ruleLst/>
      </dgm:layoutNode>
    </dgm:forEach>
    <dgm:forEach name="Name38" axis="ch" ptType="node" st="5" cnt="1">
      <dgm:layoutNode name="vertSpace5">
        <dgm:alg type="sp"/>
        <dgm:shape xmlns:r="http://schemas.openxmlformats.org/officeDocument/2006/relationships" type="rect" r:blip="" hideGeom="1">
          <dgm:adjLst/>
        </dgm:shape>
        <dgm:presOf/>
        <dgm:constrLst/>
        <dgm:ruleLst/>
      </dgm:layoutNode>
      <dgm:layoutNode name="circle5" styleLbl="node1">
        <dgm:alg type="sp"/>
        <dgm:choose name="Name39">
          <dgm:if name="Name40" func="var" arg="dir" op="equ" val="norm">
            <dgm:shape xmlns:r="http://schemas.openxmlformats.org/officeDocument/2006/relationships" type="pie" r:blip="">
              <dgm:adjLst>
                <dgm:adj idx="1" val="90"/>
                <dgm:adj idx="2" val="270"/>
              </dgm:adjLst>
            </dgm:shape>
          </dgm:if>
          <dgm:else name="Name41">
            <dgm:shape xmlns:r="http://schemas.openxmlformats.org/officeDocument/2006/relationships" type="pie" r:blip="">
              <dgm:adjLst>
                <dgm:adj idx="1" val="270"/>
                <dgm:adj idx="2" val="90"/>
              </dgm:adjLst>
            </dgm:shape>
          </dgm:else>
        </dgm:choose>
        <dgm:presOf/>
        <dgm:constrLst/>
        <dgm:ruleLst/>
      </dgm:layoutNode>
      <dgm:layoutNode name="rect5" styleLbl="alignAcc1">
        <dgm:alg type="sp"/>
        <dgm:shape xmlns:r="http://schemas.openxmlformats.org/officeDocument/2006/relationships" type="rect" r:blip="">
          <dgm:adjLst/>
        </dgm:shape>
        <dgm:presOf axis="self"/>
        <dgm:constrLst/>
        <dgm:ruleLst/>
      </dgm:layoutNode>
    </dgm:forEach>
    <dgm:forEach name="Name42" axis="ch" ptType="node" st="6" cnt="1">
      <dgm:layoutNode name="vertSpace6">
        <dgm:alg type="sp"/>
        <dgm:shape xmlns:r="http://schemas.openxmlformats.org/officeDocument/2006/relationships" type="rect" r:blip="" hideGeom="1">
          <dgm:adjLst/>
        </dgm:shape>
        <dgm:presOf/>
        <dgm:constrLst/>
        <dgm:ruleLst/>
      </dgm:layoutNode>
      <dgm:layoutNode name="circle6" styleLbl="node1">
        <dgm:alg type="sp"/>
        <dgm:choose name="Name43">
          <dgm:if name="Name44" func="var" arg="dir" op="equ" val="norm">
            <dgm:shape xmlns:r="http://schemas.openxmlformats.org/officeDocument/2006/relationships" type="pie" r:blip="">
              <dgm:adjLst>
                <dgm:adj idx="1" val="90"/>
                <dgm:adj idx="2" val="270"/>
              </dgm:adjLst>
            </dgm:shape>
          </dgm:if>
          <dgm:else name="Name45">
            <dgm:shape xmlns:r="http://schemas.openxmlformats.org/officeDocument/2006/relationships" type="pie" r:blip="">
              <dgm:adjLst>
                <dgm:adj idx="1" val="270"/>
                <dgm:adj idx="2" val="90"/>
              </dgm:adjLst>
            </dgm:shape>
          </dgm:else>
        </dgm:choose>
        <dgm:presOf/>
        <dgm:constrLst/>
        <dgm:ruleLst/>
      </dgm:layoutNode>
      <dgm:layoutNode name="rect6" styleLbl="alignAcc1">
        <dgm:alg type="sp"/>
        <dgm:shape xmlns:r="http://schemas.openxmlformats.org/officeDocument/2006/relationships" type="rect" r:blip="">
          <dgm:adjLst/>
        </dgm:shape>
        <dgm:presOf axis="self"/>
        <dgm:constrLst/>
        <dgm:ruleLst/>
      </dgm:layoutNode>
    </dgm:forEach>
    <dgm:forEach name="Name46" axis="ch" ptType="node" st="7" cnt="1">
      <dgm:layoutNode name="vertSpace7">
        <dgm:alg type="sp"/>
        <dgm:shape xmlns:r="http://schemas.openxmlformats.org/officeDocument/2006/relationships" type="rect" r:blip="" hideGeom="1">
          <dgm:adjLst/>
        </dgm:shape>
        <dgm:presOf/>
        <dgm:constrLst/>
        <dgm:ruleLst/>
      </dgm:layoutNode>
      <dgm:layoutNode name="circle7" styleLbl="node1">
        <dgm:alg type="sp"/>
        <dgm:choose name="Name47">
          <dgm:if name="Name48" func="var" arg="dir" op="equ" val="norm">
            <dgm:shape xmlns:r="http://schemas.openxmlformats.org/officeDocument/2006/relationships" type="pie" r:blip="">
              <dgm:adjLst>
                <dgm:adj idx="1" val="90"/>
                <dgm:adj idx="2" val="270"/>
              </dgm:adjLst>
            </dgm:shape>
          </dgm:if>
          <dgm:else name="Name49">
            <dgm:shape xmlns:r="http://schemas.openxmlformats.org/officeDocument/2006/relationships" type="pie" r:blip="">
              <dgm:adjLst>
                <dgm:adj idx="1" val="270"/>
                <dgm:adj idx="2" val="90"/>
              </dgm:adjLst>
            </dgm:shape>
          </dgm:else>
        </dgm:choose>
        <dgm:presOf/>
        <dgm:constrLst/>
        <dgm:ruleLst/>
      </dgm:layoutNode>
      <dgm:layoutNode name="rect7" styleLbl="alignAcc1">
        <dgm:alg type="sp"/>
        <dgm:shape xmlns:r="http://schemas.openxmlformats.org/officeDocument/2006/relationships" type="rect" r:blip="">
          <dgm:adjLst/>
        </dgm:shape>
        <dgm:presOf axis="self"/>
        <dgm:constrLst/>
        <dgm:ruleLst/>
      </dgm:layoutNode>
    </dgm:forEach>
    <dgm:forEach name="Name50" axis="ch" ptType="node" cnt="1">
      <dgm:choose name="Name51">
        <dgm:if name="Name52" axis="root des" ptType="all node" func="maxDepth" op="gte" val="2">
          <dgm:layoutNode name="rect1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1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3">
          <dgm:layoutNode name="rect1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4" axis="ch" ptType="node" st="2" cnt="1">
      <dgm:choose name="Name55">
        <dgm:if name="Name56" axis="root des" ptType="all node" func="maxDepth" op="gte" val="2">
          <dgm:layoutNode name="rect2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2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7">
          <dgm:layoutNode name="rect2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8" axis="ch" ptType="node" st="3" cnt="1">
      <dgm:choose name="Name59">
        <dgm:if name="Name60" axis="root des" ptType="all node" func="maxDepth" op="gte" val="2">
          <dgm:layoutNode name="rect3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3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1">
          <dgm:layoutNode name="rect3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2" axis="ch" ptType="node" st="4" cnt="1">
      <dgm:choose name="Name63">
        <dgm:if name="Name64" axis="root des" ptType="all node" func="maxDepth" op="gte" val="2">
          <dgm:layoutNode name="rect4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4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5">
          <dgm:layoutNode name="rect4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6" axis="ch" ptType="node" st="5" cnt="1">
      <dgm:choose name="Name67">
        <dgm:if name="Name68" axis="root des" ptType="all node" func="maxDepth" op="gte" val="2">
          <dgm:layoutNode name="rect5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5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9">
          <dgm:layoutNode name="rect5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0" axis="ch" ptType="node" st="6" cnt="1">
      <dgm:choose name="Name71">
        <dgm:if name="Name72" axis="root des" ptType="all node" func="maxDepth" op="gte" val="2">
          <dgm:layoutNode name="rect6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6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3">
          <dgm:layoutNode name="rect6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4" axis="ch" ptType="node" st="7" cnt="1">
      <dgm:choose name="Name75">
        <dgm:if name="Name76" axis="root des" ptType="all node" func="maxDepth" op="gte" val="2">
          <dgm:layoutNode name="rect7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7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7">
          <dgm:layoutNode name="rect7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3.xml><?xml version="1.0" encoding="utf-8"?>
<dgm:layoutDef xmlns:dgm="http://schemas.openxmlformats.org/drawingml/2006/diagram" xmlns:a="http://schemas.openxmlformats.org/drawingml/2006/main" uniqueId="urn:microsoft.com/office/officeart/2005/8/layout/vList6">
  <dgm:title val=""/>
  <dgm:desc val=""/>
  <dgm:catLst>
    <dgm:cat type="process" pri="22000"/>
    <dgm:cat type="list" pri="1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dgm:varLst>
    <dgm:alg type="lin">
      <dgm:param type="linDir" val="fromT"/>
    </dgm:alg>
    <dgm:shape xmlns:r="http://schemas.openxmlformats.org/officeDocument/2006/relationships" r:blip="">
      <dgm:adjLst/>
    </dgm:shape>
    <dgm:presOf/>
    <dgm:constrLst>
      <dgm:constr type="w" for="ch" forName="linNode" refType="w"/>
      <dgm:constr type="h" for="ch" forName="linNode" refType="h"/>
      <dgm:constr type="h" for="ch" forName="spacing" refType="h" refFor="ch" refForName="linNode" fact="0.1"/>
      <dgm:constr type="primFontSz" for="des" forName="parentShp" op="equ" val="65"/>
      <dgm:constr type="primFontSz" for="des" forName="childShp" op="equ" val="65"/>
    </dgm:constrLst>
    <dgm:ruleLst/>
    <dgm:forEach name="Name1" axis="ch" ptType="node">
      <dgm:layoutNode name="linNode">
        <dgm:choose name="Name2">
          <dgm:if name="Name3" func="var" arg="dir" op="equ" val="norm">
            <dgm:alg type="lin">
              <dgm:param type="linDir" val="fromL"/>
            </dgm:alg>
          </dgm:if>
          <dgm:else name="Name4">
            <dgm:alg type="lin">
              <dgm:param type="linDir" val="fromR"/>
            </dgm:alg>
          </dgm:else>
        </dgm:choose>
        <dgm:shape xmlns:r="http://schemas.openxmlformats.org/officeDocument/2006/relationships" r:blip="">
          <dgm:adjLst/>
        </dgm:shape>
        <dgm:presOf/>
        <dgm:choose name="Name5">
          <dgm:if name="Name6" func="var" arg="dir" op="equ" val="norm">
            <dgm:constrLst>
              <dgm:constr type="w" for="ch" forName="parentShp" refType="w" fact="0.4"/>
              <dgm:constr type="h" for="ch" forName="parentShp" refType="h"/>
              <dgm:constr type="w" for="ch" forName="childShp" refType="w" fact="0.6"/>
              <dgm:constr type="h" for="ch" forName="childShp" refType="h" refFor="ch" refForName="parentShp"/>
            </dgm:constrLst>
          </dgm:if>
          <dgm:else name="Name7">
            <dgm:constrLst>
              <dgm:constr type="w" for="ch" forName="parentShp" refType="w" fact="0.4"/>
              <dgm:constr type="h" for="ch" forName="parentShp" refType="h"/>
              <dgm:constr type="w" for="ch" forName="childShp" refType="w" fact="0.6"/>
              <dgm:constr type="h" for="ch" forName="childShp" refType="h" refFor="ch" refForName="parentShp"/>
            </dgm:constrLst>
          </dgm:else>
        </dgm:choose>
        <dgm:ruleLst/>
        <dgm:layoutNode name="parentShp" styleLbl="node1">
          <dgm:varLst>
            <dgm:bulletEnabled val="1"/>
          </dgm:varLst>
          <dgm:alg type="tx"/>
          <dgm:shape xmlns:r="http://schemas.openxmlformats.org/officeDocument/2006/relationships" type="roundRect" r:blip="">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layoutNode name="childShp" styleLbl="bgAccFollowNode1">
          <dgm:varLst>
            <dgm:bulletEnabled val="1"/>
          </dgm:varLst>
          <dgm:alg type="tx">
            <dgm:param type="stBulletLvl" val="1"/>
          </dgm:alg>
          <dgm:choose name="Name8">
            <dgm:if name="Name9" func="var" arg="dir" op="equ" val="norm">
              <dgm:shape xmlns:r="http://schemas.openxmlformats.org/officeDocument/2006/relationships" type="rightArrow" r:blip="" zOrderOff="-2">
                <dgm:adjLst>
                  <dgm:adj idx="1" val="0.75"/>
                </dgm:adjLst>
              </dgm:shape>
            </dgm:if>
            <dgm:else name="Name10">
              <dgm:shape xmlns:r="http://schemas.openxmlformats.org/officeDocument/2006/relationships" rot="180" type="rightArrow" r:blip="" zOrderOff="-2">
                <dgm:adjLst>
                  <dgm:adj idx="1" val="0.75"/>
                </dgm:adjLst>
              </dgm:shape>
            </dgm:else>
          </dgm:choose>
          <dgm:presOf axis="des" ptType="node"/>
          <dgm:constrLst>
            <dgm:constr type="secFontSz" refType="primFontSz"/>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forEach name="Name11" axis="followSib" ptType="sibTrans" cnt="1">
        <dgm:layoutNode name="spacing">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vList4">
  <dgm:title val=""/>
  <dgm:desc val=""/>
  <dgm:catLst>
    <dgm:cat type="list" pri="13000"/>
    <dgm:cat type="picture" pri="26000"/>
    <dgm:cat type="pictureconvert" pri="26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3044719" cy="465932"/>
          </a:xfrm>
          <a:prstGeom prst="rect">
            <a:avLst/>
          </a:prstGeom>
        </p:spPr>
        <p:txBody>
          <a:bodyPr vert="horz" lIns="92454" tIns="46228" rIns="92454" bIns="46228" rtlCol="0"/>
          <a:lstStyle>
            <a:lvl1pPr algn="l">
              <a:defRPr sz="1200"/>
            </a:lvl1pPr>
          </a:lstStyle>
          <a:p>
            <a:endParaRPr lang="en-US"/>
          </a:p>
        </p:txBody>
      </p:sp>
      <p:sp>
        <p:nvSpPr>
          <p:cNvPr id="3" name="Date Placeholder 2"/>
          <p:cNvSpPr>
            <a:spLocks noGrp="1"/>
          </p:cNvSpPr>
          <p:nvPr>
            <p:ph type="dt" sz="quarter" idx="1"/>
          </p:nvPr>
        </p:nvSpPr>
        <p:spPr>
          <a:xfrm>
            <a:off x="3979931" y="0"/>
            <a:ext cx="3044719" cy="465932"/>
          </a:xfrm>
          <a:prstGeom prst="rect">
            <a:avLst/>
          </a:prstGeom>
        </p:spPr>
        <p:txBody>
          <a:bodyPr vert="horz" lIns="92454" tIns="46228" rIns="92454" bIns="46228" rtlCol="0"/>
          <a:lstStyle>
            <a:lvl1pPr algn="r">
              <a:defRPr sz="1200"/>
            </a:lvl1pPr>
          </a:lstStyle>
          <a:p>
            <a:fld id="{69AF7C4D-A5D2-459B-8FEE-12B5E3FA0DA9}" type="datetimeFigureOut">
              <a:rPr lang="en-US" smtClean="0"/>
              <a:pPr/>
              <a:t>10/11/15</a:t>
            </a:fld>
            <a:endParaRPr lang="en-US"/>
          </a:p>
        </p:txBody>
      </p:sp>
      <p:sp>
        <p:nvSpPr>
          <p:cNvPr id="4" name="Footer Placeholder 3"/>
          <p:cNvSpPr>
            <a:spLocks noGrp="1"/>
          </p:cNvSpPr>
          <p:nvPr>
            <p:ph type="ftr" sz="quarter" idx="2"/>
          </p:nvPr>
        </p:nvSpPr>
        <p:spPr>
          <a:xfrm>
            <a:off x="1" y="8844753"/>
            <a:ext cx="3044719" cy="465932"/>
          </a:xfrm>
          <a:prstGeom prst="rect">
            <a:avLst/>
          </a:prstGeom>
        </p:spPr>
        <p:txBody>
          <a:bodyPr vert="horz" lIns="92454" tIns="46228" rIns="92454" bIns="46228" rtlCol="0" anchor="b"/>
          <a:lstStyle>
            <a:lvl1pPr algn="l">
              <a:defRPr sz="1200"/>
            </a:lvl1pPr>
          </a:lstStyle>
          <a:p>
            <a:endParaRPr lang="en-US"/>
          </a:p>
        </p:txBody>
      </p:sp>
      <p:sp>
        <p:nvSpPr>
          <p:cNvPr id="5" name="Slide Number Placeholder 4"/>
          <p:cNvSpPr>
            <a:spLocks noGrp="1"/>
          </p:cNvSpPr>
          <p:nvPr>
            <p:ph type="sldNum" sz="quarter" idx="3"/>
          </p:nvPr>
        </p:nvSpPr>
        <p:spPr>
          <a:xfrm>
            <a:off x="3979931" y="8844753"/>
            <a:ext cx="3044719" cy="465932"/>
          </a:xfrm>
          <a:prstGeom prst="rect">
            <a:avLst/>
          </a:prstGeom>
        </p:spPr>
        <p:txBody>
          <a:bodyPr vert="horz" lIns="92454" tIns="46228" rIns="92454" bIns="46228" rtlCol="0" anchor="b"/>
          <a:lstStyle>
            <a:lvl1pPr algn="r">
              <a:defRPr sz="1200"/>
            </a:lvl1pPr>
          </a:lstStyle>
          <a:p>
            <a:fld id="{87700BA6-83AD-48FF-B406-F5B5A55270B1}" type="slidenum">
              <a:rPr lang="en-US" smtClean="0"/>
              <a:pPr/>
              <a:t>‹#›</a:t>
            </a:fld>
            <a:endParaRPr lang="en-US"/>
          </a:p>
        </p:txBody>
      </p:sp>
    </p:spTree>
    <p:extLst>
      <p:ext uri="{BB962C8B-B14F-4D97-AF65-F5344CB8AC3E}">
        <p14:creationId xmlns:p14="http://schemas.microsoft.com/office/powerpoint/2010/main" val="258595619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1"/>
            <a:ext cx="3044719" cy="465614"/>
          </a:xfrm>
          <a:prstGeom prst="rect">
            <a:avLst/>
          </a:prstGeom>
        </p:spPr>
        <p:txBody>
          <a:bodyPr vert="horz" lIns="92454" tIns="46228" rIns="92454" bIns="46228" rtlCol="0"/>
          <a:lstStyle>
            <a:lvl1pPr algn="l">
              <a:defRPr sz="1200"/>
            </a:lvl1pPr>
          </a:lstStyle>
          <a:p>
            <a:endParaRPr lang="en-US"/>
          </a:p>
        </p:txBody>
      </p:sp>
      <p:sp>
        <p:nvSpPr>
          <p:cNvPr id="3" name="Date Placeholder 2"/>
          <p:cNvSpPr>
            <a:spLocks noGrp="1"/>
          </p:cNvSpPr>
          <p:nvPr>
            <p:ph type="dt" idx="1"/>
          </p:nvPr>
        </p:nvSpPr>
        <p:spPr>
          <a:xfrm>
            <a:off x="3979931" y="1"/>
            <a:ext cx="3044719" cy="465614"/>
          </a:xfrm>
          <a:prstGeom prst="rect">
            <a:avLst/>
          </a:prstGeom>
        </p:spPr>
        <p:txBody>
          <a:bodyPr vert="horz" lIns="92454" tIns="46228" rIns="92454" bIns="46228" rtlCol="0"/>
          <a:lstStyle>
            <a:lvl1pPr algn="r">
              <a:defRPr sz="1200"/>
            </a:lvl1pPr>
          </a:lstStyle>
          <a:p>
            <a:fld id="{9FB44E50-2DE5-48C3-98E0-E10BE2F6EAFD}" type="datetimeFigureOut">
              <a:rPr lang="en-US" smtClean="0"/>
              <a:pPr/>
              <a:t>10/11/15</a:t>
            </a:fld>
            <a:endParaRPr lang="en-US"/>
          </a:p>
        </p:txBody>
      </p:sp>
      <p:sp>
        <p:nvSpPr>
          <p:cNvPr id="4" name="Slide Image Placeholder 3"/>
          <p:cNvSpPr>
            <a:spLocks noGrp="1" noRot="1" noChangeAspect="1"/>
          </p:cNvSpPr>
          <p:nvPr>
            <p:ph type="sldImg" idx="2"/>
          </p:nvPr>
        </p:nvSpPr>
        <p:spPr>
          <a:xfrm>
            <a:off x="1185863" y="698500"/>
            <a:ext cx="4656137" cy="3492500"/>
          </a:xfrm>
          <a:prstGeom prst="rect">
            <a:avLst/>
          </a:prstGeom>
          <a:noFill/>
          <a:ln w="12700">
            <a:solidFill>
              <a:prstClr val="black"/>
            </a:solidFill>
          </a:ln>
        </p:spPr>
        <p:txBody>
          <a:bodyPr vert="horz" lIns="92454" tIns="46228" rIns="92454" bIns="46228" rtlCol="0" anchor="ctr"/>
          <a:lstStyle/>
          <a:p>
            <a:endParaRPr lang="en-US"/>
          </a:p>
        </p:txBody>
      </p:sp>
      <p:sp>
        <p:nvSpPr>
          <p:cNvPr id="5" name="Notes Placeholder 4"/>
          <p:cNvSpPr>
            <a:spLocks noGrp="1"/>
          </p:cNvSpPr>
          <p:nvPr>
            <p:ph type="body" sz="quarter" idx="3"/>
          </p:nvPr>
        </p:nvSpPr>
        <p:spPr>
          <a:xfrm>
            <a:off x="702628" y="4423331"/>
            <a:ext cx="5621020" cy="4190524"/>
          </a:xfrm>
          <a:prstGeom prst="rect">
            <a:avLst/>
          </a:prstGeom>
        </p:spPr>
        <p:txBody>
          <a:bodyPr vert="horz" lIns="92454" tIns="46228" rIns="92454" bIns="46228"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1" y="8845046"/>
            <a:ext cx="3044719" cy="465614"/>
          </a:xfrm>
          <a:prstGeom prst="rect">
            <a:avLst/>
          </a:prstGeom>
        </p:spPr>
        <p:txBody>
          <a:bodyPr vert="horz" lIns="92454" tIns="46228" rIns="92454" bIns="46228" rtlCol="0" anchor="b"/>
          <a:lstStyle>
            <a:lvl1pPr algn="l">
              <a:defRPr sz="1200"/>
            </a:lvl1pPr>
          </a:lstStyle>
          <a:p>
            <a:endParaRPr lang="en-US"/>
          </a:p>
        </p:txBody>
      </p:sp>
      <p:sp>
        <p:nvSpPr>
          <p:cNvPr id="7" name="Slide Number Placeholder 6"/>
          <p:cNvSpPr>
            <a:spLocks noGrp="1"/>
          </p:cNvSpPr>
          <p:nvPr>
            <p:ph type="sldNum" sz="quarter" idx="5"/>
          </p:nvPr>
        </p:nvSpPr>
        <p:spPr>
          <a:xfrm>
            <a:off x="3979931" y="8845046"/>
            <a:ext cx="3044719" cy="465614"/>
          </a:xfrm>
          <a:prstGeom prst="rect">
            <a:avLst/>
          </a:prstGeom>
        </p:spPr>
        <p:txBody>
          <a:bodyPr vert="horz" lIns="92454" tIns="46228" rIns="92454" bIns="46228" rtlCol="0" anchor="b"/>
          <a:lstStyle>
            <a:lvl1pPr algn="r">
              <a:defRPr sz="1200"/>
            </a:lvl1pPr>
          </a:lstStyle>
          <a:p>
            <a:fld id="{BA0A7292-F7ED-454E-B7C1-A031E1AC64DE}" type="slidenum">
              <a:rPr lang="en-US" smtClean="0"/>
              <a:pPr/>
              <a:t>‹#›</a:t>
            </a:fld>
            <a:endParaRPr lang="en-US"/>
          </a:p>
        </p:txBody>
      </p:sp>
    </p:spTree>
    <p:extLst>
      <p:ext uri="{BB962C8B-B14F-4D97-AF65-F5344CB8AC3E}">
        <p14:creationId xmlns:p14="http://schemas.microsoft.com/office/powerpoint/2010/main" val="18905331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3" Type="http://schemas.openxmlformats.org/officeDocument/2006/relationships/hyperlink" Target="https://instagram.com/refugeestories/" TargetMode="External"/><Relationship Id="rId4" Type="http://schemas.openxmlformats.org/officeDocument/2006/relationships/hyperlink" Target="https://theintercept.com/2015/09/17/peter-bouckaert-refugee-crisis-social-media/" TargetMode="External"/><Relationship Id="rId5" Type="http://schemas.openxmlformats.org/officeDocument/2006/relationships/hyperlink" Target="http://www.huffingtonpost.com/entry/these-instagram-accounts-are-documenting-the-refugee-crisis_56057be0e4b0af3706dc0349" TargetMode="External"/><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Welcome</a:t>
            </a:r>
            <a:r>
              <a:rPr lang="en-US" baseline="0" dirty="0" smtClean="0"/>
              <a:t> everyone.</a:t>
            </a:r>
          </a:p>
          <a:p>
            <a:endParaRPr lang="en-US" baseline="0" dirty="0" smtClean="0"/>
          </a:p>
          <a:p>
            <a:r>
              <a:rPr lang="en-US" baseline="0" dirty="0" smtClean="0"/>
              <a:t>This session is about how to create your digital strategy so you will be more effective with your social media use. </a:t>
            </a:r>
          </a:p>
        </p:txBody>
      </p:sp>
      <p:sp>
        <p:nvSpPr>
          <p:cNvPr id="4" name="Slide Number Placeholder 3"/>
          <p:cNvSpPr>
            <a:spLocks noGrp="1"/>
          </p:cNvSpPr>
          <p:nvPr>
            <p:ph type="sldNum" sz="quarter" idx="10"/>
          </p:nvPr>
        </p:nvSpPr>
        <p:spPr/>
        <p:txBody>
          <a:bodyPr/>
          <a:lstStyle/>
          <a:p>
            <a:fld id="{BA0A7292-F7ED-454E-B7C1-A031E1AC64DE}" type="slidenum">
              <a:rPr lang="en-US" smtClean="0"/>
              <a:pPr/>
              <a:t>1</a:t>
            </a:fld>
            <a:endParaRPr lang="en-US"/>
          </a:p>
        </p:txBody>
      </p:sp>
    </p:spTree>
    <p:extLst>
      <p:ext uri="{BB962C8B-B14F-4D97-AF65-F5344CB8AC3E}">
        <p14:creationId xmlns:p14="http://schemas.microsoft.com/office/powerpoint/2010/main" val="156259431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They made their goal in 30 minutes – many people sharing the hashtag #</a:t>
            </a:r>
            <a:r>
              <a:rPr lang="en-US" dirty="0" err="1" smtClean="0"/>
              <a:t>buypens</a:t>
            </a:r>
            <a:endParaRPr lang="en-US" dirty="0" smtClean="0"/>
          </a:p>
          <a:p>
            <a:r>
              <a:rPr lang="en-US" dirty="0" smtClean="0"/>
              <a:t>Started</a:t>
            </a:r>
            <a:r>
              <a:rPr lang="en-US" baseline="0" dirty="0" smtClean="0"/>
              <a:t> to attract main stream media attention</a:t>
            </a:r>
            <a:endParaRPr lang="en-US" dirty="0"/>
          </a:p>
        </p:txBody>
      </p:sp>
      <p:sp>
        <p:nvSpPr>
          <p:cNvPr id="4" name="Slide Number Placeholder 3"/>
          <p:cNvSpPr>
            <a:spLocks noGrp="1"/>
          </p:cNvSpPr>
          <p:nvPr>
            <p:ph type="sldNum" sz="quarter" idx="10"/>
          </p:nvPr>
        </p:nvSpPr>
        <p:spPr/>
        <p:txBody>
          <a:bodyPr/>
          <a:lstStyle/>
          <a:p>
            <a:fld id="{BA0A7292-F7ED-454E-B7C1-A031E1AC64DE}" type="slidenum">
              <a:rPr lang="en-US" smtClean="0"/>
              <a:pPr/>
              <a:t>10</a:t>
            </a:fld>
            <a:endParaRPr lang="en-US"/>
          </a:p>
        </p:txBody>
      </p:sp>
    </p:spTree>
    <p:extLst>
      <p:ext uri="{BB962C8B-B14F-4D97-AF65-F5344CB8AC3E}">
        <p14:creationId xmlns:p14="http://schemas.microsoft.com/office/powerpoint/2010/main" val="306930311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Raised $190,980 dollars </a:t>
            </a:r>
          </a:p>
          <a:p>
            <a:endParaRPr lang="en-US" dirty="0" smtClean="0"/>
          </a:p>
          <a:p>
            <a:r>
              <a:rPr lang="en-US" dirty="0" smtClean="0"/>
              <a:t>Some of the money</a:t>
            </a:r>
            <a:r>
              <a:rPr lang="en-US" baseline="0" dirty="0" smtClean="0"/>
              <a:t> used to help Abdul and his family, but he also wanted to pay it forward to other refugees  …</a:t>
            </a:r>
          </a:p>
          <a:p>
            <a:endParaRPr lang="en-US" baseline="0" dirty="0" smtClean="0"/>
          </a:p>
          <a:p>
            <a:r>
              <a:rPr lang="en-US" baseline="0" dirty="0" smtClean="0"/>
              <a:t>So, we have an example of the collective power of social media  …..</a:t>
            </a:r>
          </a:p>
          <a:p>
            <a:endParaRPr lang="en-US" baseline="0" dirty="0" smtClean="0"/>
          </a:p>
        </p:txBody>
      </p:sp>
      <p:sp>
        <p:nvSpPr>
          <p:cNvPr id="4" name="Slide Number Placeholder 3"/>
          <p:cNvSpPr>
            <a:spLocks noGrp="1"/>
          </p:cNvSpPr>
          <p:nvPr>
            <p:ph type="sldNum" sz="quarter" idx="10"/>
          </p:nvPr>
        </p:nvSpPr>
        <p:spPr/>
        <p:txBody>
          <a:bodyPr/>
          <a:lstStyle/>
          <a:p>
            <a:fld id="{BA0A7292-F7ED-454E-B7C1-A031E1AC64DE}" type="slidenum">
              <a:rPr lang="en-US" smtClean="0"/>
              <a:pPr/>
              <a:t>11</a:t>
            </a:fld>
            <a:endParaRPr lang="en-US"/>
          </a:p>
        </p:txBody>
      </p:sp>
    </p:spTree>
    <p:extLst>
      <p:ext uri="{BB962C8B-B14F-4D97-AF65-F5344CB8AC3E}">
        <p14:creationId xmlns:p14="http://schemas.microsoft.com/office/powerpoint/2010/main" val="321637477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smtClean="0"/>
          </a:p>
          <a:p>
            <a:r>
              <a:rPr lang="en-US" dirty="0" smtClean="0"/>
              <a:t>https://twitter.com</a:t>
            </a:r>
          </a:p>
          <a:p>
            <a:endParaRPr lang="en-US" dirty="0" smtClean="0"/>
          </a:p>
          <a:p>
            <a:r>
              <a:rPr lang="en-US" baseline="0" dirty="0" smtClean="0"/>
              <a:t>If the NGO Lebanon 4 Refugees did not a presence or ..</a:t>
            </a:r>
          </a:p>
          <a:p>
            <a:endParaRPr lang="en-US" dirty="0" smtClean="0"/>
          </a:p>
        </p:txBody>
      </p:sp>
      <p:sp>
        <p:nvSpPr>
          <p:cNvPr id="4" name="Slide Number Placeholder 3"/>
          <p:cNvSpPr>
            <a:spLocks noGrp="1"/>
          </p:cNvSpPr>
          <p:nvPr>
            <p:ph type="sldNum" sz="quarter" idx="10"/>
          </p:nvPr>
        </p:nvSpPr>
        <p:spPr/>
        <p:txBody>
          <a:bodyPr/>
          <a:lstStyle/>
          <a:p>
            <a:fld id="{BA0A7292-F7ED-454E-B7C1-A031E1AC64DE}" type="slidenum">
              <a:rPr lang="en-US" smtClean="0"/>
              <a:pPr/>
              <a:t>12</a:t>
            </a:fld>
            <a:endParaRPr lang="en-US"/>
          </a:p>
        </p:txBody>
      </p:sp>
    </p:spTree>
    <p:extLst>
      <p:ext uri="{BB962C8B-B14F-4D97-AF65-F5344CB8AC3E}">
        <p14:creationId xmlns:p14="http://schemas.microsoft.com/office/powerpoint/2010/main" val="78376489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And</a:t>
            </a:r>
            <a:r>
              <a:rPr lang="en-US" baseline="0" dirty="0" smtClean="0"/>
              <a:t> the NGO’s founder – Carol Malouf …</a:t>
            </a:r>
          </a:p>
          <a:p>
            <a:endParaRPr lang="en-US" baseline="0" dirty="0" smtClean="0"/>
          </a:p>
          <a:p>
            <a:r>
              <a:rPr lang="en-US" baseline="0" dirty="0" smtClean="0"/>
              <a:t>The fundraiser would not have happened …</a:t>
            </a:r>
            <a:endParaRPr lang="en-US" dirty="0" smtClean="0"/>
          </a:p>
        </p:txBody>
      </p:sp>
      <p:sp>
        <p:nvSpPr>
          <p:cNvPr id="4" name="Slide Number Placeholder 3"/>
          <p:cNvSpPr>
            <a:spLocks noGrp="1"/>
          </p:cNvSpPr>
          <p:nvPr>
            <p:ph type="sldNum" sz="quarter" idx="10"/>
          </p:nvPr>
        </p:nvSpPr>
        <p:spPr/>
        <p:txBody>
          <a:bodyPr/>
          <a:lstStyle/>
          <a:p>
            <a:fld id="{BA0A7292-F7ED-454E-B7C1-A031E1AC64DE}" type="slidenum">
              <a:rPr lang="en-US" smtClean="0"/>
              <a:pPr/>
              <a:t>13</a:t>
            </a:fld>
            <a:endParaRPr lang="en-US"/>
          </a:p>
        </p:txBody>
      </p:sp>
    </p:spTree>
    <p:extLst>
      <p:ext uri="{BB962C8B-B14F-4D97-AF65-F5344CB8AC3E}">
        <p14:creationId xmlns:p14="http://schemas.microsoft.com/office/powerpoint/2010/main" val="78376489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A0A7292-F7ED-454E-B7C1-A031E1AC64DE}" type="slidenum">
              <a:rPr lang="en-US" smtClean="0"/>
              <a:pPr/>
              <a:t>14</a:t>
            </a:fld>
            <a:endParaRPr lang="en-US"/>
          </a:p>
        </p:txBody>
      </p:sp>
    </p:spTree>
    <p:extLst>
      <p:ext uri="{BB962C8B-B14F-4D97-AF65-F5344CB8AC3E}">
        <p14:creationId xmlns:p14="http://schemas.microsoft.com/office/powerpoint/2010/main" val="418663629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There are three</a:t>
            </a:r>
            <a:r>
              <a:rPr lang="en-US" baseline="0" dirty="0" smtClean="0"/>
              <a:t> components to an effective digital presence ..</a:t>
            </a:r>
          </a:p>
          <a:p>
            <a:endParaRPr lang="en-US" baseline="0" dirty="0" smtClean="0"/>
          </a:p>
          <a:p>
            <a:r>
              <a:rPr lang="en-US" baseline="0" dirty="0" smtClean="0"/>
              <a:t>Think of them as the stacking dolls ..</a:t>
            </a:r>
          </a:p>
          <a:p>
            <a:endParaRPr lang="en-US" baseline="0" dirty="0" smtClean="0"/>
          </a:p>
          <a:p>
            <a:r>
              <a:rPr lang="en-US" baseline="0" dirty="0" smtClean="0"/>
              <a:t>The first and smallest is your web site.   </a:t>
            </a:r>
          </a:p>
          <a:p>
            <a:r>
              <a:rPr lang="en-US" baseline="0" dirty="0" smtClean="0"/>
              <a:t>Later in this training you will learn how to set up a web site and make it match your organization’s look and feel  and how to update it …</a:t>
            </a:r>
          </a:p>
          <a:p>
            <a:r>
              <a:rPr lang="en-US" baseline="0" dirty="0" smtClean="0"/>
              <a:t>It is your home base or anchor ….</a:t>
            </a:r>
          </a:p>
          <a:p>
            <a:endParaRPr lang="en-US" baseline="0" dirty="0" smtClean="0"/>
          </a:p>
          <a:p>
            <a:r>
              <a:rPr lang="en-US" baseline="0" dirty="0" smtClean="0"/>
              <a:t>The next layer is social media – it is how you can get your stories out there and connect with people who may support you.  </a:t>
            </a:r>
          </a:p>
          <a:p>
            <a:r>
              <a:rPr lang="en-US" baseline="0" dirty="0" smtClean="0"/>
              <a:t>Later in this training, we will teach you how to use Facebook – and Twitter and LinkedIn to support your work</a:t>
            </a:r>
          </a:p>
          <a:p>
            <a:endParaRPr lang="en-US" baseline="0" dirty="0" smtClean="0"/>
          </a:p>
          <a:p>
            <a:r>
              <a:rPr lang="en-US" baseline="0" dirty="0" smtClean="0"/>
              <a:t>And the last layer is mobile – because you can share content on the go and people who follow you can follow you or support you anywhere …</a:t>
            </a:r>
          </a:p>
          <a:p>
            <a:endParaRPr lang="en-US" baseline="0" dirty="0" smtClean="0"/>
          </a:p>
          <a:p>
            <a:endParaRPr lang="en-US" dirty="0"/>
          </a:p>
        </p:txBody>
      </p:sp>
      <p:sp>
        <p:nvSpPr>
          <p:cNvPr id="4" name="Slide Number Placeholder 3"/>
          <p:cNvSpPr>
            <a:spLocks noGrp="1"/>
          </p:cNvSpPr>
          <p:nvPr>
            <p:ph type="sldNum" sz="quarter" idx="10"/>
          </p:nvPr>
        </p:nvSpPr>
        <p:spPr/>
        <p:txBody>
          <a:bodyPr/>
          <a:lstStyle/>
          <a:p>
            <a:fld id="{BA0A7292-F7ED-454E-B7C1-A031E1AC64DE}" type="slidenum">
              <a:rPr lang="en-US" smtClean="0"/>
              <a:pPr/>
              <a:t>15</a:t>
            </a:fld>
            <a:endParaRPr lang="en-US"/>
          </a:p>
        </p:txBody>
      </p:sp>
    </p:spTree>
    <p:extLst>
      <p:ext uri="{BB962C8B-B14F-4D97-AF65-F5344CB8AC3E}">
        <p14:creationId xmlns:p14="http://schemas.microsoft.com/office/powerpoint/2010/main" val="418663629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US" sz="1200" dirty="0" smtClean="0"/>
              <a:t>Relevant Example of an organization</a:t>
            </a:r>
          </a:p>
          <a:p>
            <a:r>
              <a:rPr lang="en-US" sz="1200" dirty="0" smtClean="0"/>
              <a:t>Activist using it as themselves … or the organization and personal brand.  </a:t>
            </a:r>
            <a:r>
              <a:rPr lang="en-US" sz="1200" dirty="0" smtClean="0">
                <a:sym typeface="Wingdings"/>
              </a:rPr>
              <a:t></a:t>
            </a:r>
            <a:r>
              <a:rPr lang="en-US" sz="1200" baseline="0" dirty="0" smtClean="0">
                <a:sym typeface="Wingdings"/>
              </a:rPr>
              <a:t> opted for the latter because it was hard to find so it’s two slides </a:t>
            </a:r>
            <a:endParaRPr lang="en-US" sz="1200" dirty="0" smtClean="0"/>
          </a:p>
          <a:p>
            <a:endParaRPr lang="en-US" sz="1200" dirty="0" smtClean="0"/>
          </a:p>
          <a:p>
            <a:r>
              <a:rPr lang="en-US" sz="1200" dirty="0" smtClean="0"/>
              <a:t>Eastern Europe, Women’s Rights …</a:t>
            </a:r>
          </a:p>
          <a:p>
            <a:endParaRPr lang="en-US" dirty="0" smtClean="0"/>
          </a:p>
          <a:p>
            <a:endParaRPr lang="en-US" dirty="0" smtClean="0"/>
          </a:p>
          <a:p>
            <a:r>
              <a:rPr lang="en-US" dirty="0" err="1" smtClean="0"/>
              <a:t>www.karat.org</a:t>
            </a:r>
            <a:endParaRPr lang="en-US" dirty="0" smtClean="0"/>
          </a:p>
          <a:p>
            <a:r>
              <a:rPr lang="en-US" dirty="0" smtClean="0"/>
              <a:t>KARAT Coalition unites over 63 orgs from 25 countries focused on women’s human rights, and gender justice in the Region of Central &amp; Eastern Europe and Central Asia. They work on national and international levels advocating for policy change, as well as undertaking vital awareness raising in public forums.</a:t>
            </a:r>
          </a:p>
          <a:p>
            <a:endParaRPr lang="en-US" dirty="0" smtClean="0"/>
          </a:p>
          <a:p>
            <a:r>
              <a:rPr lang="en-US" dirty="0" smtClean="0"/>
              <a:t>Activities include: Networking Monitoring, advocacy &amp; lobbying Workshops, dialogues &amp; public events Research &amp; publications Exhibitions &amp; film screenings Actions &amp; campaigns</a:t>
            </a:r>
          </a:p>
          <a:p>
            <a:endParaRPr lang="en-US" dirty="0" smtClean="0"/>
          </a:p>
          <a:p>
            <a:r>
              <a:rPr lang="en-US" dirty="0" smtClean="0"/>
              <a:t>“WE ARE A GATEWAY AND A MEGAPHONE -  Through KARAT, the voices of our member organizations are amplified and channeled together in order to be heard and listened to on a European level and beyond. As the only network of this kind in the region, the important and difficult efforts of our members are internationally recognized when often undervalued in their own countries.”</a:t>
            </a:r>
          </a:p>
          <a:p>
            <a:endParaRPr lang="en-US" dirty="0" smtClean="0"/>
          </a:p>
          <a:p>
            <a:r>
              <a:rPr lang="en-US" dirty="0" smtClean="0"/>
              <a:t>Notes:</a:t>
            </a:r>
          </a:p>
          <a:p>
            <a:endParaRPr lang="en-US" dirty="0" smtClean="0"/>
          </a:p>
          <a:p>
            <a:r>
              <a:rPr lang="en-US" dirty="0" smtClean="0"/>
              <a:t>Bilingual</a:t>
            </a:r>
            <a:r>
              <a:rPr lang="en-US" baseline="0" dirty="0" smtClean="0"/>
              <a:t> website</a:t>
            </a:r>
          </a:p>
          <a:p>
            <a:endParaRPr lang="en-US" baseline="0" dirty="0" smtClean="0"/>
          </a:p>
          <a:p>
            <a:r>
              <a:rPr lang="en-US" baseline="0" dirty="0" smtClean="0"/>
              <a:t>Using social media which is accessible through the website.</a:t>
            </a:r>
          </a:p>
          <a:p>
            <a:endParaRPr lang="en-US" baseline="0" dirty="0" smtClean="0"/>
          </a:p>
          <a:p>
            <a:r>
              <a:rPr lang="en-US" baseline="0" dirty="0" smtClean="0"/>
              <a:t>Share stories visually</a:t>
            </a:r>
          </a:p>
          <a:p>
            <a:endParaRPr lang="en-US" baseline="0" dirty="0" smtClean="0"/>
          </a:p>
          <a:p>
            <a:r>
              <a:rPr lang="en-US" baseline="0" dirty="0" smtClean="0"/>
              <a:t>Acknowledge partners</a:t>
            </a:r>
          </a:p>
          <a:p>
            <a:endParaRPr lang="en-US" baseline="0" dirty="0" smtClean="0"/>
          </a:p>
          <a:p>
            <a:r>
              <a:rPr lang="en-US" baseline="0" dirty="0" smtClean="0"/>
              <a:t>Continuity in look and feel</a:t>
            </a:r>
          </a:p>
          <a:p>
            <a:endParaRPr lang="en-US" baseline="0" dirty="0" smtClean="0"/>
          </a:p>
          <a:p>
            <a:r>
              <a:rPr lang="en-US" baseline="0" dirty="0" smtClean="0"/>
              <a:t>Consistency in engagement</a:t>
            </a:r>
          </a:p>
          <a:p>
            <a:endParaRPr lang="en-US" baseline="0" dirty="0" smtClean="0"/>
          </a:p>
          <a:p>
            <a:r>
              <a:rPr lang="en-US" baseline="0" dirty="0" smtClean="0"/>
              <a:t>Using social media plug ins</a:t>
            </a:r>
          </a:p>
          <a:p>
            <a:endParaRPr lang="en-US" baseline="0" dirty="0" smtClean="0"/>
          </a:p>
          <a:p>
            <a:r>
              <a:rPr lang="en-US" baseline="0" dirty="0" smtClean="0"/>
              <a:t>http://</a:t>
            </a:r>
            <a:r>
              <a:rPr lang="en-US" baseline="0" dirty="0" err="1" smtClean="0"/>
              <a:t>www.karat.org</a:t>
            </a:r>
            <a:r>
              <a:rPr lang="en-US" baseline="0" dirty="0" smtClean="0"/>
              <a:t>/about-us/governance-and-staff/international-board/</a:t>
            </a:r>
          </a:p>
          <a:p>
            <a:endParaRPr lang="en-US" baseline="0" dirty="0" smtClean="0"/>
          </a:p>
          <a:p>
            <a:endParaRPr lang="en-US" baseline="0"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BA0A7292-F7ED-454E-B7C1-A031E1AC64DE}" type="slidenum">
              <a:rPr lang="en-US" smtClean="0"/>
              <a:pPr/>
              <a:t>16</a:t>
            </a:fld>
            <a:endParaRPr lang="en-US"/>
          </a:p>
        </p:txBody>
      </p:sp>
    </p:spTree>
    <p:extLst>
      <p:ext uri="{BB962C8B-B14F-4D97-AF65-F5344CB8AC3E}">
        <p14:creationId xmlns:p14="http://schemas.microsoft.com/office/powerpoint/2010/main" val="138999601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In many places of the world, women activists who use social media – may just use as themselves .. Or what we call “personal brand” –</a:t>
            </a:r>
          </a:p>
          <a:p>
            <a:endParaRPr lang="en-US" baseline="0" dirty="0" smtClean="0"/>
          </a:p>
          <a:p>
            <a:r>
              <a:rPr lang="en-US" baseline="0" dirty="0" smtClean="0"/>
              <a:t>And, many times, organizations will use both organizationally branded presence and personal brand – just like Carol Malouf and Lebanon for Refugees does – this can help you reach more people.</a:t>
            </a:r>
          </a:p>
          <a:p>
            <a:endParaRPr lang="en-US" baseline="0" dirty="0" smtClean="0"/>
          </a:p>
          <a:p>
            <a:endParaRPr lang="en-US" dirty="0"/>
          </a:p>
        </p:txBody>
      </p:sp>
      <p:sp>
        <p:nvSpPr>
          <p:cNvPr id="4" name="Slide Number Placeholder 3"/>
          <p:cNvSpPr>
            <a:spLocks noGrp="1"/>
          </p:cNvSpPr>
          <p:nvPr>
            <p:ph type="sldNum" sz="quarter" idx="10"/>
          </p:nvPr>
        </p:nvSpPr>
        <p:spPr/>
        <p:txBody>
          <a:bodyPr/>
          <a:lstStyle/>
          <a:p>
            <a:fld id="{BA0A7292-F7ED-454E-B7C1-A031E1AC64DE}" type="slidenum">
              <a:rPr lang="en-US" smtClean="0"/>
              <a:pPr/>
              <a:t>17</a:t>
            </a:fld>
            <a:endParaRPr lang="en-US"/>
          </a:p>
        </p:txBody>
      </p:sp>
    </p:spTree>
    <p:extLst>
      <p:ext uri="{BB962C8B-B14F-4D97-AF65-F5344CB8AC3E}">
        <p14:creationId xmlns:p14="http://schemas.microsoft.com/office/powerpoint/2010/main" val="90485256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Find a really great </a:t>
            </a:r>
            <a:r>
              <a:rPr lang="en-US" dirty="0" err="1" smtClean="0"/>
              <a:t>Ukranian</a:t>
            </a:r>
            <a:r>
              <a:rPr lang="en-US" dirty="0" smtClean="0"/>
              <a:t> NGO or Women’s NGO not from the Ukraine</a:t>
            </a:r>
          </a:p>
          <a:p>
            <a:endParaRPr lang="en-US" dirty="0" smtClean="0"/>
          </a:p>
          <a:p>
            <a:r>
              <a:rPr lang="en-US" dirty="0" smtClean="0"/>
              <a:t>Anti-corruption</a:t>
            </a:r>
            <a:r>
              <a:rPr lang="en-US" baseline="0" dirty="0" smtClean="0"/>
              <a:t> - https://</a:t>
            </a:r>
            <a:r>
              <a:rPr lang="en-US" baseline="0" dirty="0" err="1" smtClean="0"/>
              <a:t>www.facebook.com</a:t>
            </a:r>
            <a:r>
              <a:rPr lang="en-US" baseline="0" dirty="0" smtClean="0"/>
              <a:t>/</a:t>
            </a:r>
            <a:r>
              <a:rPr lang="en-US" baseline="0" dirty="0" err="1" smtClean="0"/>
              <a:t>antac.ua</a:t>
            </a:r>
            <a:endParaRPr lang="en-US" baseline="0" dirty="0" smtClean="0"/>
          </a:p>
          <a:p>
            <a:endParaRPr lang="en-US" baseline="0" dirty="0" smtClean="0"/>
          </a:p>
          <a:p>
            <a:r>
              <a:rPr lang="en-US" baseline="0" dirty="0" smtClean="0"/>
              <a:t>Web: http://</a:t>
            </a:r>
            <a:r>
              <a:rPr lang="en-US" baseline="0" dirty="0" err="1" smtClean="0"/>
              <a:t>ukr.aw</a:t>
            </a:r>
            <a:r>
              <a:rPr lang="en-US" baseline="0" dirty="0" smtClean="0"/>
              <a:t>/</a:t>
            </a:r>
          </a:p>
          <a:p>
            <a:endParaRPr lang="en-US" baseline="0" dirty="0" smtClean="0"/>
          </a:p>
          <a:p>
            <a:r>
              <a:rPr lang="en-US" baseline="0" dirty="0" smtClean="0"/>
              <a:t>Notes: Center for Combating Corruption - NGO that brings together experts from the legal, media and social and political sectors that the roots of key problems of Ukraine believe corruption. Our goal for 2013-2015: corrupt power be not profitable and risky. Why do we focus on the corrupt in power? The focus of our work is political corruption that occurs at the stage of rule-making decisions of officials who have the power. In our view, the political corruption in terms of state capture narrow clan </a:t>
            </a:r>
            <a:r>
              <a:rPr lang="en-US" baseline="0" dirty="0" err="1" smtClean="0"/>
              <a:t>vzayepov'yazanyh</a:t>
            </a:r>
            <a:r>
              <a:rPr lang="en-US" baseline="0" dirty="0" smtClean="0"/>
              <a:t> people, is the root of the problem of statehood in Ukraine. Political corruption increases the level of administrative corruption and petty everyday corruption turns to normal life in society. Political corruption washes billion UAH from the state budget and depletes the resources of the state, fundamental rights of citizens and condemning people to poverty.</a:t>
            </a:r>
            <a:endParaRPr lang="en-US" dirty="0"/>
          </a:p>
        </p:txBody>
      </p:sp>
      <p:sp>
        <p:nvSpPr>
          <p:cNvPr id="4" name="Slide Number Placeholder 3"/>
          <p:cNvSpPr>
            <a:spLocks noGrp="1"/>
          </p:cNvSpPr>
          <p:nvPr>
            <p:ph type="sldNum" sz="quarter" idx="10"/>
          </p:nvPr>
        </p:nvSpPr>
        <p:spPr/>
        <p:txBody>
          <a:bodyPr/>
          <a:lstStyle/>
          <a:p>
            <a:fld id="{BA0A7292-F7ED-454E-B7C1-A031E1AC64DE}" type="slidenum">
              <a:rPr lang="en-US" smtClean="0"/>
              <a:pPr/>
              <a:t>18</a:t>
            </a:fld>
            <a:endParaRPr lang="en-US"/>
          </a:p>
        </p:txBody>
      </p:sp>
    </p:spTree>
    <p:extLst>
      <p:ext uri="{BB962C8B-B14F-4D97-AF65-F5344CB8AC3E}">
        <p14:creationId xmlns:p14="http://schemas.microsoft.com/office/powerpoint/2010/main" val="111843919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Find a really great </a:t>
            </a:r>
            <a:r>
              <a:rPr lang="en-US" dirty="0" err="1" smtClean="0"/>
              <a:t>Ukranian</a:t>
            </a:r>
            <a:r>
              <a:rPr lang="en-US" dirty="0" smtClean="0"/>
              <a:t> NGO or Women’s NGO not from the Ukraine</a:t>
            </a:r>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Center for Combatting Corruption</a:t>
            </a:r>
          </a:p>
          <a:p>
            <a:endParaRPr lang="en-US" dirty="0" smtClean="0"/>
          </a:p>
          <a:p>
            <a:r>
              <a:rPr lang="en-US" dirty="0" smtClean="0"/>
              <a:t>Anti-corruption</a:t>
            </a:r>
            <a:r>
              <a:rPr lang="en-US" baseline="0" dirty="0" smtClean="0"/>
              <a:t> - https://</a:t>
            </a:r>
            <a:r>
              <a:rPr lang="en-US" baseline="0" dirty="0" err="1" smtClean="0"/>
              <a:t>www.facebook.com</a:t>
            </a:r>
            <a:r>
              <a:rPr lang="en-US" baseline="0" dirty="0" smtClean="0"/>
              <a:t>/</a:t>
            </a:r>
            <a:r>
              <a:rPr lang="en-US" baseline="0" dirty="0" err="1" smtClean="0"/>
              <a:t>antac.ua</a:t>
            </a:r>
            <a:endParaRPr lang="en-US" baseline="0" dirty="0" smtClean="0"/>
          </a:p>
          <a:p>
            <a:endParaRPr lang="en-US" baseline="0" dirty="0" smtClean="0"/>
          </a:p>
          <a:p>
            <a:r>
              <a:rPr lang="en-US" baseline="0" dirty="0" smtClean="0"/>
              <a:t>Web: http://</a:t>
            </a:r>
            <a:r>
              <a:rPr lang="en-US" baseline="0" dirty="0" err="1" smtClean="0"/>
              <a:t>ukr.aw</a:t>
            </a:r>
            <a:r>
              <a:rPr lang="en-US" baseline="0" dirty="0" smtClean="0"/>
              <a:t>/</a:t>
            </a:r>
          </a:p>
          <a:p>
            <a:endParaRPr lang="en-US" baseline="0" dirty="0" smtClean="0"/>
          </a:p>
          <a:p>
            <a:r>
              <a:rPr lang="en-US" baseline="0" dirty="0" smtClean="0"/>
              <a:t>Notes: Center for Combating Corruption - NGO that brings together experts from the legal, media and social and political sectors that the roots of key problems of Ukraine believe corruption. Our goal for 2013-2015: corrupt power be not profitable and risky. Why do we focus on the corrupt in power? The focus of our work is political corruption that occurs at the stage of rule-making decisions of officials who have the power. In our view, the political corruption in terms of state capture narrow clan </a:t>
            </a:r>
            <a:r>
              <a:rPr lang="en-US" baseline="0" dirty="0" err="1" smtClean="0"/>
              <a:t>vzayepov'yazanyh</a:t>
            </a:r>
            <a:r>
              <a:rPr lang="en-US" baseline="0" dirty="0" smtClean="0"/>
              <a:t> people, is the root of the problem of statehood in Ukraine. Political corruption increases the level of administrative corruption and petty everyday corruption turns to normal life in society. Political corruption washes billion UAH from the state budget and depletes the resources of the state, fundamental rights of citizens and condemning people to poverty.</a:t>
            </a:r>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BA0A7292-F7ED-454E-B7C1-A031E1AC64DE}" type="slidenum">
              <a:rPr lang="en-US" smtClean="0"/>
              <a:pPr/>
              <a:t>19</a:t>
            </a:fld>
            <a:endParaRPr lang="en-US"/>
          </a:p>
        </p:txBody>
      </p:sp>
    </p:spTree>
    <p:extLst>
      <p:ext uri="{BB962C8B-B14F-4D97-AF65-F5344CB8AC3E}">
        <p14:creationId xmlns:p14="http://schemas.microsoft.com/office/powerpoint/2010/main" val="94759358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fontAlgn="t"/>
            <a:r>
              <a:rPr lang="en-US" b="0" dirty="0" smtClean="0">
                <a:effectLst/>
              </a:rPr>
              <a:t>Image:</a:t>
            </a:r>
            <a:r>
              <a:rPr lang="en-US" b="0" baseline="0" dirty="0" smtClean="0">
                <a:effectLst/>
              </a:rPr>
              <a:t>  </a:t>
            </a:r>
            <a:r>
              <a:rPr lang="en-US" b="0" dirty="0" smtClean="0">
                <a:effectLst/>
              </a:rPr>
              <a:t>https://upload.wikimedia.org/wikipedia/commons/2/22/Ukrainian_girls.jpg</a:t>
            </a:r>
          </a:p>
          <a:p>
            <a:pPr rtl="0" fontAlgn="t"/>
            <a:endParaRPr lang="en-US" b="0" dirty="0" smtClean="0">
              <a:effectLst/>
            </a:endParaRPr>
          </a:p>
          <a:p>
            <a:pPr rtl="0" fontAlgn="t"/>
            <a:r>
              <a:rPr lang="en-US" b="0" dirty="0" smtClean="0">
                <a:effectLst/>
              </a:rPr>
              <a:t>We</a:t>
            </a:r>
            <a:r>
              <a:rPr lang="en-US" b="0" baseline="0" dirty="0" smtClean="0">
                <a:effectLst/>
              </a:rPr>
              <a:t> will cover three topics in this session that will help you create a digital strategy and guide your use of online tools like social media, web sites, and more. </a:t>
            </a:r>
            <a:endParaRPr lang="en-US" b="0" dirty="0" smtClean="0">
              <a:effectLst/>
            </a:endParaRPr>
          </a:p>
          <a:p>
            <a:pPr rtl="0" fontAlgn="t"/>
            <a:endParaRPr lang="en-US" b="0" dirty="0" smtClean="0">
              <a:effectLst/>
            </a:endParaRPr>
          </a:p>
          <a:p>
            <a:pPr rtl="0" fontAlgn="t"/>
            <a:endParaRPr lang="en-US" b="0" dirty="0" smtClean="0">
              <a:effectLst/>
            </a:endParaRPr>
          </a:p>
        </p:txBody>
      </p:sp>
      <p:sp>
        <p:nvSpPr>
          <p:cNvPr id="4" name="Slide Number Placeholder 3"/>
          <p:cNvSpPr>
            <a:spLocks noGrp="1"/>
          </p:cNvSpPr>
          <p:nvPr>
            <p:ph type="sldNum" sz="quarter" idx="10"/>
          </p:nvPr>
        </p:nvSpPr>
        <p:spPr/>
        <p:txBody>
          <a:bodyPr/>
          <a:lstStyle/>
          <a:p>
            <a:fld id="{BA0A7292-F7ED-454E-B7C1-A031E1AC64DE}" type="slidenum">
              <a:rPr lang="en-US" smtClean="0"/>
              <a:pPr/>
              <a:t>2</a:t>
            </a:fld>
            <a:endParaRPr lang="en-US"/>
          </a:p>
        </p:txBody>
      </p:sp>
    </p:spTree>
    <p:extLst>
      <p:ext uri="{BB962C8B-B14F-4D97-AF65-F5344CB8AC3E}">
        <p14:creationId xmlns:p14="http://schemas.microsoft.com/office/powerpoint/2010/main" val="156259431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This is the main web site for e-mediat (http://www.e-mediat.org). This is their</a:t>
            </a:r>
            <a:r>
              <a:rPr lang="en-US" baseline="0" dirty="0" smtClean="0"/>
              <a:t> home base. Their social outposts are on Facebook, Twitter and YouTube. Their content strategy is to promote news and information from the in-country project sites that use blogs as their home base.  </a:t>
            </a:r>
            <a:endParaRPr lang="en-US" dirty="0"/>
          </a:p>
        </p:txBody>
      </p:sp>
      <p:sp>
        <p:nvSpPr>
          <p:cNvPr id="4" name="Slide Number Placeholder 3"/>
          <p:cNvSpPr>
            <a:spLocks noGrp="1"/>
          </p:cNvSpPr>
          <p:nvPr>
            <p:ph type="sldNum" sz="quarter" idx="10"/>
          </p:nvPr>
        </p:nvSpPr>
        <p:spPr/>
        <p:txBody>
          <a:bodyPr/>
          <a:lstStyle/>
          <a:p>
            <a:fld id="{25BCBDAB-5312-4514-BDCE-B88950303CB4}" type="slidenum">
              <a:rPr lang="en-US" smtClean="0"/>
              <a:pPr/>
              <a:t>20</a:t>
            </a:fld>
            <a:endParaRPr 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E-Mediat</a:t>
            </a:r>
            <a:r>
              <a:rPr lang="en-US" baseline="0" dirty="0" smtClean="0"/>
              <a:t> Jordan shares content on these social outposts, but it is also published on home base.</a:t>
            </a:r>
            <a:endParaRPr lang="en-US" dirty="0"/>
          </a:p>
        </p:txBody>
      </p:sp>
      <p:sp>
        <p:nvSpPr>
          <p:cNvPr id="4" name="Slide Number Placeholder 3"/>
          <p:cNvSpPr>
            <a:spLocks noGrp="1"/>
          </p:cNvSpPr>
          <p:nvPr>
            <p:ph type="sldNum" sz="quarter" idx="10"/>
          </p:nvPr>
        </p:nvSpPr>
        <p:spPr/>
        <p:txBody>
          <a:bodyPr/>
          <a:lstStyle/>
          <a:p>
            <a:fld id="{25BCBDAB-5312-4514-BDCE-B88950303CB4}" type="slidenum">
              <a:rPr lang="en-US" smtClean="0"/>
              <a:pPr/>
              <a:t>21</a:t>
            </a:fld>
            <a:endParaRPr 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Lviv</a:t>
            </a:r>
            <a:r>
              <a:rPr lang="en-US" dirty="0" smtClean="0"/>
              <a:t>,</a:t>
            </a:r>
            <a:r>
              <a:rPr lang="en-US" baseline="0" dirty="0" smtClean="0"/>
              <a:t> Ukraine skyline</a:t>
            </a:r>
            <a:endParaRPr lang="en-US" dirty="0" smtClean="0"/>
          </a:p>
          <a:p>
            <a:endParaRPr lang="en-US" dirty="0" smtClean="0"/>
          </a:p>
          <a:p>
            <a:r>
              <a:rPr lang="en-US" dirty="0" smtClean="0"/>
              <a:t>http://</a:t>
            </a:r>
            <a:r>
              <a:rPr lang="en-US" dirty="0" err="1" smtClean="0"/>
              <a:t>www.mytripolog.com</a:t>
            </a:r>
            <a:r>
              <a:rPr lang="en-US" dirty="0" smtClean="0"/>
              <a:t>/</a:t>
            </a:r>
            <a:r>
              <a:rPr lang="en-US" dirty="0" err="1" smtClean="0"/>
              <a:t>wp</a:t>
            </a:r>
            <a:r>
              <a:rPr lang="en-US" dirty="0" smtClean="0"/>
              <a:t>-content/uploads/2012/07/</a:t>
            </a:r>
            <a:r>
              <a:rPr lang="en-US" dirty="0" err="1" smtClean="0"/>
              <a:t>Lviv</a:t>
            </a:r>
            <a:r>
              <a:rPr lang="en-US" dirty="0" smtClean="0"/>
              <a:t>-skyline-wallpaper-beautiful-</a:t>
            </a:r>
            <a:r>
              <a:rPr lang="en-US" dirty="0" err="1" smtClean="0"/>
              <a:t>Ukraine.jpg</a:t>
            </a:r>
            <a:endParaRPr lang="en-US" dirty="0"/>
          </a:p>
        </p:txBody>
      </p:sp>
      <p:sp>
        <p:nvSpPr>
          <p:cNvPr id="4" name="Slide Number Placeholder 3"/>
          <p:cNvSpPr>
            <a:spLocks noGrp="1"/>
          </p:cNvSpPr>
          <p:nvPr>
            <p:ph type="sldNum" sz="quarter" idx="10"/>
          </p:nvPr>
        </p:nvSpPr>
        <p:spPr/>
        <p:txBody>
          <a:bodyPr/>
          <a:lstStyle/>
          <a:p>
            <a:fld id="{BA0A7292-F7ED-454E-B7C1-A031E1AC64DE}" type="slidenum">
              <a:rPr lang="en-US" smtClean="0"/>
              <a:pPr/>
              <a:t>22</a:t>
            </a:fld>
            <a:endParaRPr lang="en-US"/>
          </a:p>
        </p:txBody>
      </p:sp>
    </p:spTree>
    <p:extLst>
      <p:ext uri="{BB962C8B-B14F-4D97-AF65-F5344CB8AC3E}">
        <p14:creationId xmlns:p14="http://schemas.microsoft.com/office/powerpoint/2010/main" val="59308309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Many times we just think of</a:t>
            </a:r>
            <a:r>
              <a:rPr lang="en-US" baseline="0" dirty="0" smtClean="0"/>
              <a:t> social media tools as the top of iceberg ..</a:t>
            </a:r>
          </a:p>
          <a:p>
            <a:endParaRPr lang="en-US" baseline="0" dirty="0" smtClean="0"/>
          </a:p>
          <a:p>
            <a:r>
              <a:rPr lang="en-US" baseline="0" dirty="0" smtClean="0"/>
              <a:t>But in order for your digital presence to have an impact and get results, you need to have a strategy …</a:t>
            </a:r>
            <a:endParaRPr lang="en-US" dirty="0" smtClean="0"/>
          </a:p>
          <a:p>
            <a:endParaRPr lang="en-US" dirty="0" smtClean="0"/>
          </a:p>
          <a:p>
            <a:endParaRPr lang="en-US" baseline="0" dirty="0" smtClean="0"/>
          </a:p>
          <a:p>
            <a:r>
              <a:rPr lang="en-US" baseline="0" dirty="0" smtClean="0"/>
              <a:t>POST –  People, Objective, Stories, and Tools are a great way to think about it …</a:t>
            </a:r>
          </a:p>
          <a:p>
            <a:endParaRPr lang="en-US" baseline="0" dirty="0" smtClean="0"/>
          </a:p>
          <a:p>
            <a:r>
              <a:rPr lang="en-US" baseline="0" dirty="0" smtClean="0"/>
              <a:t>This format can be used by small nonprofits as well as large government agencies </a:t>
            </a:r>
          </a:p>
          <a:p>
            <a:endParaRPr lang="en-US" dirty="0"/>
          </a:p>
        </p:txBody>
      </p:sp>
      <p:sp>
        <p:nvSpPr>
          <p:cNvPr id="4" name="Slide Number Placeholder 3"/>
          <p:cNvSpPr>
            <a:spLocks noGrp="1"/>
          </p:cNvSpPr>
          <p:nvPr>
            <p:ph type="sldNum" sz="quarter" idx="10"/>
          </p:nvPr>
        </p:nvSpPr>
        <p:spPr/>
        <p:txBody>
          <a:bodyPr/>
          <a:lstStyle/>
          <a:p>
            <a:fld id="{AF46EACF-D571-457B-9C6F-7BF5D01BCEE0}" type="slidenum">
              <a:rPr lang="en-US" smtClean="0"/>
              <a:pPr/>
              <a:t>23</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look at an</a:t>
            </a:r>
            <a:r>
              <a:rPr lang="en-US" baseline="0" dirty="0" smtClean="0"/>
              <a:t> NGO that has put together their strategy with their digital presence ….</a:t>
            </a:r>
            <a:endParaRPr lang="en-US" dirty="0" smtClean="0"/>
          </a:p>
          <a:p>
            <a:endParaRPr lang="en-US" dirty="0" smtClean="0"/>
          </a:p>
          <a:p>
            <a:endParaRPr lang="en-US" dirty="0" smtClean="0"/>
          </a:p>
          <a:p>
            <a:r>
              <a:rPr lang="en-US" dirty="0" smtClean="0"/>
              <a:t>Ukrainian Helsinki Human</a:t>
            </a:r>
            <a:r>
              <a:rPr lang="en-US" baseline="0" dirty="0" smtClean="0"/>
              <a:t> Rights Union </a:t>
            </a:r>
          </a:p>
          <a:p>
            <a:r>
              <a:rPr lang="en-US" baseline="0" dirty="0" smtClean="0"/>
              <a:t>Web: http://</a:t>
            </a:r>
            <a:r>
              <a:rPr lang="en-US" baseline="0" dirty="0" err="1" smtClean="0"/>
              <a:t>helsinki.org.ua</a:t>
            </a:r>
            <a:r>
              <a:rPr lang="en-US" baseline="0" dirty="0" smtClean="0"/>
              <a:t>/</a:t>
            </a:r>
          </a:p>
          <a:p>
            <a:r>
              <a:rPr lang="en-US" baseline="0" dirty="0" smtClean="0"/>
              <a:t>Facebook: https://</a:t>
            </a:r>
            <a:r>
              <a:rPr lang="en-US" baseline="0" dirty="0" err="1" smtClean="0"/>
              <a:t>www.facebook.com</a:t>
            </a:r>
            <a:r>
              <a:rPr lang="en-US" baseline="0" dirty="0" smtClean="0"/>
              <a:t>/</a:t>
            </a:r>
            <a:r>
              <a:rPr lang="en-US" baseline="0" dirty="0" err="1" smtClean="0"/>
              <a:t>Ugspl</a:t>
            </a:r>
            <a:r>
              <a:rPr lang="en-US" baseline="0" dirty="0" smtClean="0"/>
              <a:t>/timeline</a:t>
            </a:r>
          </a:p>
          <a:p>
            <a:endParaRPr lang="en-US" baseline="0" dirty="0" smtClean="0"/>
          </a:p>
          <a:p>
            <a:endParaRPr lang="en-US" baseline="0" dirty="0" smtClean="0"/>
          </a:p>
          <a:p>
            <a:endParaRPr lang="en-US" baseline="0" dirty="0" smtClean="0"/>
          </a:p>
          <a:p>
            <a:endParaRPr lang="en-US" baseline="0" dirty="0" smtClean="0"/>
          </a:p>
          <a:p>
            <a:endParaRPr lang="en-US" dirty="0"/>
          </a:p>
        </p:txBody>
      </p:sp>
      <p:sp>
        <p:nvSpPr>
          <p:cNvPr id="4" name="Slide Number Placeholder 3"/>
          <p:cNvSpPr>
            <a:spLocks noGrp="1"/>
          </p:cNvSpPr>
          <p:nvPr>
            <p:ph type="sldNum" sz="quarter" idx="10"/>
          </p:nvPr>
        </p:nvSpPr>
        <p:spPr/>
        <p:txBody>
          <a:bodyPr/>
          <a:lstStyle/>
          <a:p>
            <a:fld id="{BA0A7292-F7ED-454E-B7C1-A031E1AC64DE}" type="slidenum">
              <a:rPr lang="en-US" smtClean="0"/>
              <a:pPr/>
              <a:t>24</a:t>
            </a:fld>
            <a:endParaRPr lang="en-US"/>
          </a:p>
        </p:txBody>
      </p:sp>
    </p:spTree>
    <p:extLst>
      <p:ext uri="{BB962C8B-B14F-4D97-AF65-F5344CB8AC3E}">
        <p14:creationId xmlns:p14="http://schemas.microsoft.com/office/powerpoint/2010/main" val="288980983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Their</a:t>
            </a:r>
            <a:r>
              <a:rPr lang="en-US" baseline="0" dirty="0" smtClean="0"/>
              <a:t> web site is bi-lingual .. Reaching a global audience, they are in </a:t>
            </a:r>
            <a:r>
              <a:rPr lang="en-US" baseline="0" dirty="0" err="1" smtClean="0"/>
              <a:t>english</a:t>
            </a:r>
            <a:endParaRPr lang="en-US" baseline="0" dirty="0" smtClean="0"/>
          </a:p>
          <a:p>
            <a:r>
              <a:rPr lang="en-US" baseline="0" dirty="0" smtClean="0"/>
              <a:t>It is well designed … </a:t>
            </a:r>
          </a:p>
          <a:p>
            <a:r>
              <a:rPr lang="en-US" baseline="0" dirty="0" smtClean="0"/>
              <a:t>They have links to their social media on every page of their web site</a:t>
            </a:r>
          </a:p>
          <a:p>
            <a:r>
              <a:rPr lang="en-US" baseline="0" dirty="0" smtClean="0"/>
              <a:t>They use a blog to share information </a:t>
            </a:r>
            <a:endParaRPr lang="en-US" dirty="0"/>
          </a:p>
        </p:txBody>
      </p:sp>
      <p:sp>
        <p:nvSpPr>
          <p:cNvPr id="4" name="Slide Number Placeholder 3"/>
          <p:cNvSpPr>
            <a:spLocks noGrp="1"/>
          </p:cNvSpPr>
          <p:nvPr>
            <p:ph type="sldNum" sz="quarter" idx="10"/>
          </p:nvPr>
        </p:nvSpPr>
        <p:spPr/>
        <p:txBody>
          <a:bodyPr/>
          <a:lstStyle/>
          <a:p>
            <a:fld id="{BA0A7292-F7ED-454E-B7C1-A031E1AC64DE}" type="slidenum">
              <a:rPr lang="en-US" smtClean="0"/>
              <a:pPr/>
              <a:t>25</a:t>
            </a:fld>
            <a:endParaRPr lang="en-US"/>
          </a:p>
        </p:txBody>
      </p:sp>
    </p:spTree>
    <p:extLst>
      <p:ext uri="{BB962C8B-B14F-4D97-AF65-F5344CB8AC3E}">
        <p14:creationId xmlns:p14="http://schemas.microsoft.com/office/powerpoint/2010/main" val="23200942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They</a:t>
            </a:r>
            <a:r>
              <a:rPr lang="en-US" baseline="0" dirty="0" smtClean="0"/>
              <a:t> use the same logo on all social media channels </a:t>
            </a:r>
            <a:endParaRPr lang="en-US" dirty="0"/>
          </a:p>
        </p:txBody>
      </p:sp>
      <p:sp>
        <p:nvSpPr>
          <p:cNvPr id="4" name="Slide Number Placeholder 3"/>
          <p:cNvSpPr>
            <a:spLocks noGrp="1"/>
          </p:cNvSpPr>
          <p:nvPr>
            <p:ph type="sldNum" sz="quarter" idx="10"/>
          </p:nvPr>
        </p:nvSpPr>
        <p:spPr/>
        <p:txBody>
          <a:bodyPr/>
          <a:lstStyle/>
          <a:p>
            <a:fld id="{BA0A7292-F7ED-454E-B7C1-A031E1AC64DE}" type="slidenum">
              <a:rPr lang="en-US" smtClean="0"/>
              <a:pPr/>
              <a:t>26</a:t>
            </a:fld>
            <a:endParaRPr lang="en-US"/>
          </a:p>
        </p:txBody>
      </p:sp>
    </p:spTree>
    <p:extLst>
      <p:ext uri="{BB962C8B-B14F-4D97-AF65-F5344CB8AC3E}">
        <p14:creationId xmlns:p14="http://schemas.microsoft.com/office/powerpoint/2010/main" val="39909439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They use their Facebook</a:t>
            </a:r>
            <a:r>
              <a:rPr lang="en-US" baseline="0" dirty="0" smtClean="0"/>
              <a:t> presence to connect and network with their audiences  …..</a:t>
            </a:r>
            <a:endParaRPr lang="en-US" dirty="0"/>
          </a:p>
        </p:txBody>
      </p:sp>
      <p:sp>
        <p:nvSpPr>
          <p:cNvPr id="4" name="Slide Number Placeholder 3"/>
          <p:cNvSpPr>
            <a:spLocks noGrp="1"/>
          </p:cNvSpPr>
          <p:nvPr>
            <p:ph type="sldNum" sz="quarter" idx="10"/>
          </p:nvPr>
        </p:nvSpPr>
        <p:spPr/>
        <p:txBody>
          <a:bodyPr/>
          <a:lstStyle/>
          <a:p>
            <a:fld id="{BA0A7292-F7ED-454E-B7C1-A031E1AC64DE}" type="slidenum">
              <a:rPr lang="en-US" smtClean="0"/>
              <a:pPr/>
              <a:t>27</a:t>
            </a:fld>
            <a:endParaRPr lang="en-US"/>
          </a:p>
        </p:txBody>
      </p:sp>
    </p:spTree>
    <p:extLst>
      <p:ext uri="{BB962C8B-B14F-4D97-AF65-F5344CB8AC3E}">
        <p14:creationId xmlns:p14="http://schemas.microsoft.com/office/powerpoint/2010/main" val="346870373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It</a:t>
            </a:r>
            <a:r>
              <a:rPr lang="en-US" baseline="0" dirty="0" smtClean="0"/>
              <a:t> is very important to identify your audience</a:t>
            </a:r>
          </a:p>
          <a:p>
            <a:r>
              <a:rPr lang="en-US" baseline="0" dirty="0" smtClean="0"/>
              <a:t>You need to not only understand who they are, but also know what inspires them</a:t>
            </a:r>
          </a:p>
          <a:p>
            <a:endParaRPr lang="en-US" baseline="0" dirty="0"/>
          </a:p>
          <a:p>
            <a:r>
              <a:rPr lang="en-US" baseline="0" dirty="0" smtClean="0"/>
              <a:t>After you describe your audience, one way to help you understand them is to create “Personas” or a describe them as a real person.</a:t>
            </a:r>
          </a:p>
        </p:txBody>
      </p:sp>
      <p:sp>
        <p:nvSpPr>
          <p:cNvPr id="4" name="Slide Number Placeholder 3"/>
          <p:cNvSpPr>
            <a:spLocks noGrp="1"/>
          </p:cNvSpPr>
          <p:nvPr>
            <p:ph type="sldNum" sz="quarter" idx="10"/>
          </p:nvPr>
        </p:nvSpPr>
        <p:spPr/>
        <p:txBody>
          <a:bodyPr/>
          <a:lstStyle/>
          <a:p>
            <a:fld id="{BA0A7292-F7ED-454E-B7C1-A031E1AC64DE}" type="slidenum">
              <a:rPr lang="en-US" smtClean="0"/>
              <a:pPr/>
              <a:t>28</a:t>
            </a:fld>
            <a:endParaRPr lang="en-US"/>
          </a:p>
        </p:txBody>
      </p:sp>
    </p:spTree>
    <p:extLst>
      <p:ext uri="{BB962C8B-B14F-4D97-AF65-F5344CB8AC3E}">
        <p14:creationId xmlns:p14="http://schemas.microsoft.com/office/powerpoint/2010/main" val="362759708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88BA315-5A78-4C2C-AA84-5B75E559B969}" type="slidenum">
              <a:rPr lang="en-US" smtClean="0"/>
              <a:t>29</a:t>
            </a:fld>
            <a:endParaRPr lang="en-US"/>
          </a:p>
        </p:txBody>
      </p:sp>
    </p:spTree>
    <p:extLst>
      <p:ext uri="{BB962C8B-B14F-4D97-AF65-F5344CB8AC3E}">
        <p14:creationId xmlns:p14="http://schemas.microsoft.com/office/powerpoint/2010/main" val="173820347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Statues in Odessa, Ukraine – </a:t>
            </a:r>
            <a:r>
              <a:rPr lang="en-US" baseline="0" dirty="0" err="1" smtClean="0"/>
              <a:t>www.asergeev.com</a:t>
            </a:r>
            <a:r>
              <a:rPr lang="en-US" baseline="0" dirty="0" smtClean="0"/>
              <a:t> - http://</a:t>
            </a:r>
            <a:r>
              <a:rPr lang="en-US" baseline="0" dirty="0" err="1" smtClean="0"/>
              <a:t>www.asergeev.com</a:t>
            </a:r>
            <a:r>
              <a:rPr lang="en-US" baseline="0" dirty="0" smtClean="0"/>
              <a:t>/pictures/archives/2004/408/jpeg/05.jpg</a:t>
            </a:r>
          </a:p>
          <a:p>
            <a:endParaRPr lang="en-US" baseline="0" dirty="0" smtClean="0"/>
          </a:p>
          <a:p>
            <a:r>
              <a:rPr lang="en-US" baseline="0" dirty="0" smtClean="0"/>
              <a:t>There are three digital revolutions taking place that allow individuals and organizations to use social media to educate the world about the programs, engage people in conversations, and even raise money.</a:t>
            </a:r>
          </a:p>
          <a:p>
            <a:endParaRPr lang="en-US" baseline="0" dirty="0" smtClean="0"/>
          </a:p>
          <a:p>
            <a:pPr fontAlgn="base"/>
            <a:r>
              <a:rPr lang="en-US" sz="1200" b="0" i="0" kern="1200" dirty="0" smtClean="0">
                <a:solidFill>
                  <a:schemeClr val="tx1"/>
                </a:solidFill>
                <a:effectLst/>
                <a:latin typeface="+mn-lt"/>
                <a:ea typeface="+mn-ea"/>
                <a:cs typeface="+mn-cs"/>
              </a:rPr>
              <a:t>UKRAINE: </a:t>
            </a:r>
          </a:p>
          <a:p>
            <a:pPr fontAlgn="base"/>
            <a:r>
              <a:rPr lang="en-US" sz="1200" b="0" i="0" kern="1200" dirty="0" smtClean="0">
                <a:solidFill>
                  <a:schemeClr val="tx1"/>
                </a:solidFill>
                <a:effectLst/>
                <a:latin typeface="+mn-lt"/>
                <a:ea typeface="+mn-ea"/>
                <a:cs typeface="+mn-cs"/>
              </a:rPr>
              <a:t>37.49%</a:t>
            </a:r>
            <a:r>
              <a:rPr lang="en-US" sz="1200" b="0" i="0" kern="1200" baseline="0" dirty="0" smtClean="0">
                <a:solidFill>
                  <a:schemeClr val="tx1"/>
                </a:solidFill>
                <a:effectLst/>
                <a:latin typeface="+mn-lt"/>
                <a:ea typeface="+mn-ea"/>
                <a:cs typeface="+mn-cs"/>
              </a:rPr>
              <a:t> have Internet access (source: http://</a:t>
            </a:r>
            <a:r>
              <a:rPr lang="en-US" sz="1200" b="0" i="0" kern="1200" baseline="0" dirty="0" err="1" smtClean="0">
                <a:solidFill>
                  <a:schemeClr val="tx1"/>
                </a:solidFill>
                <a:effectLst/>
                <a:latin typeface="+mn-lt"/>
                <a:ea typeface="+mn-ea"/>
                <a:cs typeface="+mn-cs"/>
              </a:rPr>
              <a:t>www.internetlivestats.com</a:t>
            </a:r>
            <a:r>
              <a:rPr lang="en-US" sz="1200" b="0" i="0" kern="1200" baseline="0" dirty="0" smtClean="0">
                <a:solidFill>
                  <a:schemeClr val="tx1"/>
                </a:solidFill>
                <a:effectLst/>
                <a:latin typeface="+mn-lt"/>
                <a:ea typeface="+mn-ea"/>
                <a:cs typeface="+mn-cs"/>
              </a:rPr>
              <a:t>/internet-users-by-country/)</a:t>
            </a:r>
          </a:p>
          <a:p>
            <a:pPr fontAlgn="base"/>
            <a:r>
              <a:rPr lang="en-US" sz="1200" b="0" i="0" kern="1200" baseline="0" dirty="0" smtClean="0">
                <a:solidFill>
                  <a:schemeClr val="tx1"/>
                </a:solidFill>
                <a:effectLst/>
                <a:latin typeface="+mn-lt"/>
                <a:ea typeface="+mn-ea"/>
                <a:cs typeface="+mn-cs"/>
              </a:rPr>
              <a:t>14% of Ukrainians have smartphones and 50% of owners use their devices almost everyday. (</a:t>
            </a:r>
            <a:r>
              <a:rPr lang="en-US" sz="1200" b="0" i="0" kern="1200" baseline="0" dirty="0" err="1" smtClean="0">
                <a:solidFill>
                  <a:schemeClr val="tx1"/>
                </a:solidFill>
                <a:effectLst/>
                <a:latin typeface="+mn-lt"/>
                <a:ea typeface="+mn-ea"/>
                <a:cs typeface="+mn-cs"/>
              </a:rPr>
              <a:t>SourceL</a:t>
            </a:r>
            <a:r>
              <a:rPr lang="en-US" sz="1200" b="0" i="0" kern="1200" baseline="0" dirty="0" smtClean="0">
                <a:solidFill>
                  <a:schemeClr val="tx1"/>
                </a:solidFill>
                <a:effectLst/>
                <a:latin typeface="+mn-lt"/>
                <a:ea typeface="+mn-ea"/>
                <a:cs typeface="+mn-cs"/>
              </a:rPr>
              <a:t> Freedom House)</a:t>
            </a:r>
          </a:p>
          <a:p>
            <a:pPr fontAlgn="base"/>
            <a:r>
              <a:rPr lang="en-US" sz="1200" b="0" i="0" kern="1200" baseline="0" dirty="0" smtClean="0">
                <a:solidFill>
                  <a:schemeClr val="tx1"/>
                </a:solidFill>
                <a:effectLst/>
                <a:latin typeface="+mn-lt"/>
                <a:ea typeface="+mn-ea"/>
                <a:cs typeface="+mn-cs"/>
              </a:rPr>
              <a:t>3M Facebook users as of 2013 (Source: "</a:t>
            </a:r>
            <a:r>
              <a:rPr lang="en-US" sz="1200" b="0" i="0" kern="1200" baseline="0" dirty="0" err="1" smtClean="0">
                <a:solidFill>
                  <a:schemeClr val="tx1"/>
                </a:solidFill>
                <a:effectLst/>
                <a:latin typeface="+mn-lt"/>
                <a:ea typeface="+mn-ea"/>
                <a:cs typeface="+mn-cs"/>
              </a:rPr>
              <a:t>watcher.com.ua</a:t>
            </a:r>
            <a:r>
              <a:rPr lang="en-US" sz="1200" b="0" i="0" kern="1200" baseline="0" dirty="0" smtClean="0">
                <a:solidFill>
                  <a:schemeClr val="tx1"/>
                </a:solidFill>
                <a:effectLst/>
                <a:latin typeface="+mn-lt"/>
                <a:ea typeface="+mn-ea"/>
                <a:cs typeface="+mn-cs"/>
              </a:rPr>
              <a:t>". </a:t>
            </a:r>
            <a:r>
              <a:rPr lang="en-US" sz="1200" b="0" i="0" kern="1200" baseline="0" dirty="0" err="1" smtClean="0">
                <a:solidFill>
                  <a:schemeClr val="tx1"/>
                </a:solidFill>
                <a:effectLst/>
                <a:latin typeface="+mn-lt"/>
                <a:ea typeface="+mn-ea"/>
                <a:cs typeface="+mn-cs"/>
              </a:rPr>
              <a:t>watcher.com.ua</a:t>
            </a:r>
            <a:r>
              <a:rPr lang="en-US" sz="1200" b="0" i="0" kern="1200" baseline="0" dirty="0" smtClean="0">
                <a:solidFill>
                  <a:schemeClr val="tx1"/>
                </a:solidFill>
                <a:effectLst/>
                <a:latin typeface="+mn-lt"/>
                <a:ea typeface="+mn-ea"/>
                <a:cs typeface="+mn-cs"/>
              </a:rPr>
              <a:t>. 2013-10-25)</a:t>
            </a:r>
          </a:p>
          <a:p>
            <a:pPr fontAlgn="base"/>
            <a:r>
              <a:rPr lang="en-US" sz="1200" b="0" i="0" kern="1200" baseline="0" dirty="0" smtClean="0">
                <a:solidFill>
                  <a:schemeClr val="tx1"/>
                </a:solidFill>
                <a:effectLst/>
                <a:latin typeface="+mn-lt"/>
                <a:ea typeface="+mn-ea"/>
                <a:cs typeface="+mn-cs"/>
              </a:rPr>
              <a:t>According to the Google Analytics, in 2012 the number of daily Twitter visitors from Ukraine reaches 120,000 (Source: Wikipedia)</a:t>
            </a:r>
          </a:p>
          <a:p>
            <a:pPr fontAlgn="base"/>
            <a:endParaRPr lang="en-US" sz="1200" b="0" i="0" kern="1200" dirty="0" smtClean="0">
              <a:solidFill>
                <a:schemeClr val="tx1"/>
              </a:solidFill>
              <a:effectLst/>
              <a:latin typeface="+mn-lt"/>
              <a:ea typeface="+mn-ea"/>
              <a:cs typeface="+mn-cs"/>
            </a:endParaRPr>
          </a:p>
          <a:p>
            <a:endParaRPr lang="en-US" baseline="0" dirty="0" smtClean="0"/>
          </a:p>
          <a:p>
            <a:endParaRPr lang="en-US" baseline="0" dirty="0" smtClean="0"/>
          </a:p>
        </p:txBody>
      </p:sp>
      <p:sp>
        <p:nvSpPr>
          <p:cNvPr id="4" name="Slide Number Placeholder 3"/>
          <p:cNvSpPr>
            <a:spLocks noGrp="1"/>
          </p:cNvSpPr>
          <p:nvPr>
            <p:ph type="sldNum" sz="quarter" idx="10"/>
          </p:nvPr>
        </p:nvSpPr>
        <p:spPr/>
        <p:txBody>
          <a:bodyPr/>
          <a:lstStyle/>
          <a:p>
            <a:fld id="{BA0A7292-F7ED-454E-B7C1-A031E1AC64DE}" type="slidenum">
              <a:rPr lang="en-US" smtClean="0"/>
              <a:pPr/>
              <a:t>3</a:t>
            </a:fld>
            <a:endParaRPr lang="en-US"/>
          </a:p>
        </p:txBody>
      </p:sp>
    </p:spTree>
    <p:extLst>
      <p:ext uri="{BB962C8B-B14F-4D97-AF65-F5344CB8AC3E}">
        <p14:creationId xmlns:p14="http://schemas.microsoft.com/office/powerpoint/2010/main" val="28208667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88BA315-5A78-4C2C-AA84-5B75E559B969}" type="slidenum">
              <a:rPr lang="en-US" smtClean="0"/>
              <a:t>30</a:t>
            </a:fld>
            <a:endParaRPr lang="en-US"/>
          </a:p>
        </p:txBody>
      </p:sp>
    </p:spTree>
    <p:extLst>
      <p:ext uri="{BB962C8B-B14F-4D97-AF65-F5344CB8AC3E}">
        <p14:creationId xmlns:p14="http://schemas.microsoft.com/office/powerpoint/2010/main" val="173820347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88BA315-5A78-4C2C-AA84-5B75E559B969}" type="slidenum">
              <a:rPr lang="en-US" smtClean="0"/>
              <a:t>31</a:t>
            </a:fld>
            <a:endParaRPr lang="en-US"/>
          </a:p>
        </p:txBody>
      </p:sp>
    </p:spTree>
    <p:extLst>
      <p:ext uri="{BB962C8B-B14F-4D97-AF65-F5344CB8AC3E}">
        <p14:creationId xmlns:p14="http://schemas.microsoft.com/office/powerpoint/2010/main" val="173820347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http://</a:t>
            </a:r>
            <a:r>
              <a:rPr lang="en-US" dirty="0" err="1" smtClean="0"/>
              <a:t>www.cod.edu</a:t>
            </a:r>
            <a:r>
              <a:rPr lang="en-US" dirty="0" smtClean="0"/>
              <a:t>/people/faculty/</a:t>
            </a:r>
            <a:r>
              <a:rPr lang="en-US" dirty="0" err="1" smtClean="0"/>
              <a:t>osulliva</a:t>
            </a:r>
            <a:r>
              <a:rPr lang="en-US" dirty="0" smtClean="0"/>
              <a:t>/phys1554/</a:t>
            </a:r>
            <a:r>
              <a:rPr lang="en-US" dirty="0" err="1" smtClean="0"/>
              <a:t>WeightMatters</a:t>
            </a:r>
            <a:r>
              <a:rPr lang="en-US" dirty="0" smtClean="0"/>
              <a:t>/Images/</a:t>
            </a:r>
            <a:r>
              <a:rPr lang="en-US" dirty="0" err="1" smtClean="0"/>
              <a:t>smart.png</a:t>
            </a:r>
            <a:endParaRPr lang="en-US" dirty="0"/>
          </a:p>
        </p:txBody>
      </p:sp>
      <p:sp>
        <p:nvSpPr>
          <p:cNvPr id="4" name="Slide Number Placeholder 3"/>
          <p:cNvSpPr>
            <a:spLocks noGrp="1"/>
          </p:cNvSpPr>
          <p:nvPr>
            <p:ph type="sldNum" sz="quarter" idx="10"/>
          </p:nvPr>
        </p:nvSpPr>
        <p:spPr/>
        <p:txBody>
          <a:bodyPr/>
          <a:lstStyle/>
          <a:p>
            <a:fld id="{BA0A7292-F7ED-454E-B7C1-A031E1AC64DE}" type="slidenum">
              <a:rPr lang="en-US" smtClean="0"/>
              <a:pPr/>
              <a:t>32</a:t>
            </a:fld>
            <a:endParaRPr lang="en-US"/>
          </a:p>
        </p:txBody>
      </p:sp>
    </p:spTree>
    <p:extLst>
      <p:ext uri="{BB962C8B-B14F-4D97-AF65-F5344CB8AC3E}">
        <p14:creationId xmlns:p14="http://schemas.microsoft.com/office/powerpoint/2010/main" val="237568541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solidFill>
                  <a:schemeClr val="bg1"/>
                </a:solidFill>
              </a:rPr>
              <a:t>Make it relevant it for the organizations – </a:t>
            </a:r>
          </a:p>
          <a:p>
            <a:endParaRPr lang="en-US" dirty="0" smtClean="0">
              <a:solidFill>
                <a:schemeClr val="bg1"/>
              </a:solidFill>
            </a:endParaRPr>
          </a:p>
          <a:p>
            <a:r>
              <a:rPr lang="en-US" dirty="0" smtClean="0">
                <a:solidFill>
                  <a:schemeClr val="bg1"/>
                </a:solidFill>
              </a:rPr>
              <a:t>Citizen Journalism</a:t>
            </a:r>
          </a:p>
          <a:p>
            <a:r>
              <a:rPr lang="en-US" dirty="0" smtClean="0">
                <a:solidFill>
                  <a:schemeClr val="bg1"/>
                </a:solidFill>
              </a:rPr>
              <a:t>Promote Programs – Training</a:t>
            </a:r>
          </a:p>
          <a:p>
            <a:r>
              <a:rPr lang="en-US" dirty="0" smtClean="0">
                <a:solidFill>
                  <a:schemeClr val="bg1"/>
                </a:solidFill>
              </a:rPr>
              <a:t>Cause Awareness</a:t>
            </a:r>
          </a:p>
          <a:p>
            <a:r>
              <a:rPr lang="en-US" dirty="0" smtClean="0">
                <a:solidFill>
                  <a:schemeClr val="bg1"/>
                </a:solidFill>
              </a:rPr>
              <a:t>Information campaigns</a:t>
            </a:r>
          </a:p>
          <a:p>
            <a:endParaRPr lang="en-US" dirty="0" smtClean="0">
              <a:solidFill>
                <a:schemeClr val="bg1"/>
              </a:solidFill>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solidFill>
                  <a:schemeClr val="bg1"/>
                </a:solidFill>
              </a:rPr>
              <a:t>Make up some examples based on the groups and simplify </a:t>
            </a:r>
          </a:p>
          <a:p>
            <a:endParaRPr lang="en-US" dirty="0" smtClean="0">
              <a:solidFill>
                <a:schemeClr val="bg1"/>
              </a:solidFill>
            </a:endParaRPr>
          </a:p>
          <a:p>
            <a:endParaRPr lang="en-US" dirty="0" smtClean="0"/>
          </a:p>
          <a:p>
            <a:endParaRPr lang="en-US" dirty="0"/>
          </a:p>
        </p:txBody>
      </p:sp>
      <p:sp>
        <p:nvSpPr>
          <p:cNvPr id="4" name="Slide Number Placeholder 3"/>
          <p:cNvSpPr>
            <a:spLocks noGrp="1"/>
          </p:cNvSpPr>
          <p:nvPr>
            <p:ph type="sldNum" sz="quarter" idx="10"/>
          </p:nvPr>
        </p:nvSpPr>
        <p:spPr/>
        <p:txBody>
          <a:bodyPr/>
          <a:lstStyle/>
          <a:p>
            <a:fld id="{BA0A7292-F7ED-454E-B7C1-A031E1AC64DE}" type="slidenum">
              <a:rPr lang="en-US" smtClean="0"/>
              <a:pPr/>
              <a:t>33</a:t>
            </a:fld>
            <a:endParaRPr lang="en-US"/>
          </a:p>
        </p:txBody>
      </p:sp>
    </p:spTree>
    <p:extLst>
      <p:ext uri="{BB962C8B-B14F-4D97-AF65-F5344CB8AC3E}">
        <p14:creationId xmlns:p14="http://schemas.microsoft.com/office/powerpoint/2010/main" val="232181112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100" b="1" dirty="0" smtClean="0"/>
              <a:t>We are going to spend most of our time with some hands-on exercises about content … but these other social strategies are important .. So we’ll do</a:t>
            </a:r>
            <a:r>
              <a:rPr lang="en-US" sz="1100" b="1" baseline="0" dirty="0" smtClean="0"/>
              <a:t> a quick overview …</a:t>
            </a:r>
            <a:endParaRPr lang="en-US" sz="1100" b="1" dirty="0" smtClean="0"/>
          </a:p>
          <a:p>
            <a:endParaRPr lang="en-US" sz="1100" b="1" dirty="0" smtClean="0"/>
          </a:p>
          <a:p>
            <a:r>
              <a:rPr lang="en-US" sz="1100" b="1" dirty="0" smtClean="0"/>
              <a:t>Listening</a:t>
            </a:r>
            <a:r>
              <a:rPr lang="en-US" sz="1100" b="1" dirty="0"/>
              <a:t>:  </a:t>
            </a:r>
            <a:r>
              <a:rPr lang="en-US" sz="1100" dirty="0"/>
              <a:t> The process of tracking what people are saying on social media channels  about:  organization’s brand and/or policy issues.    </a:t>
            </a:r>
          </a:p>
          <a:p>
            <a:r>
              <a:rPr lang="en-US" sz="1100" b="1" dirty="0"/>
              <a:t>Engagement:  </a:t>
            </a:r>
            <a:r>
              <a:rPr lang="en-US" sz="1100" dirty="0"/>
              <a:t> The process of bringing stakeholders from passive bystanders to champions for your organization or its policy issues.   Think of engagement of conversation starters – from Twitter chats to Facebook status questions.</a:t>
            </a:r>
          </a:p>
          <a:p>
            <a:r>
              <a:rPr lang="en-US" sz="1100" b="1" dirty="0"/>
              <a:t>Content:   </a:t>
            </a:r>
            <a:r>
              <a:rPr lang="en-US" sz="1100" dirty="0"/>
              <a:t> Can be created by the organization or curated from other sources.  Includes text, photos, videos, and links that your audience finds valuable and supports organization’s objectives.   Stories, policy briefs, research, news stories, etc. </a:t>
            </a:r>
          </a:p>
          <a:p>
            <a:r>
              <a:rPr lang="en-US" sz="1100" b="1" dirty="0"/>
              <a:t>Champions/Influencers:   </a:t>
            </a:r>
            <a:r>
              <a:rPr lang="en-US" sz="1100" dirty="0"/>
              <a:t> Champions are individuals who are passionate about the organization’s work and willing to engage their networks on your behalf about your programs.  Influencers are individuals who are followed by others on social channels, but those followers  are persuaded to believe or act around something that supports the organization’s objectives.  </a:t>
            </a:r>
          </a:p>
          <a:p>
            <a:r>
              <a:rPr lang="en-US" sz="1100" dirty="0"/>
              <a:t>Your most valuable champions are internal champions – your staff and leadership! </a:t>
            </a:r>
          </a:p>
          <a:p>
            <a:endParaRPr lang="en-US" dirty="0"/>
          </a:p>
        </p:txBody>
      </p:sp>
      <p:sp>
        <p:nvSpPr>
          <p:cNvPr id="4" name="Slide Number Placeholder 3"/>
          <p:cNvSpPr>
            <a:spLocks noGrp="1"/>
          </p:cNvSpPr>
          <p:nvPr>
            <p:ph type="sldNum" sz="quarter" idx="10"/>
          </p:nvPr>
        </p:nvSpPr>
        <p:spPr/>
        <p:txBody>
          <a:bodyPr/>
          <a:lstStyle/>
          <a:p>
            <a:fld id="{5C8F3964-2CD4-42D1-A770-8D215702AFA2}" type="slidenum">
              <a:rPr lang="en-US" smtClean="0"/>
              <a:t>34</a:t>
            </a:fld>
            <a:endParaRPr lang="en-US"/>
          </a:p>
        </p:txBody>
      </p:sp>
    </p:spTree>
    <p:extLst>
      <p:ext uri="{BB962C8B-B14F-4D97-AF65-F5344CB8AC3E}">
        <p14:creationId xmlns:p14="http://schemas.microsoft.com/office/powerpoint/2010/main" val="30374731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861902">
              <a:defRPr/>
            </a:pPr>
            <a:r>
              <a:rPr lang="en-US" sz="1100" dirty="0"/>
              <a:t/>
            </a:r>
            <a:br>
              <a:rPr lang="en-US" sz="1100" dirty="0"/>
            </a:br>
            <a:r>
              <a:rPr lang="en-US" sz="1100" dirty="0"/>
              <a:t/>
            </a:r>
            <a:br>
              <a:rPr lang="en-US" sz="1100" dirty="0"/>
            </a:br>
            <a:r>
              <a:rPr lang="en-US" sz="1100" dirty="0" smtClean="0"/>
              <a:t>use the 3 examples from </a:t>
            </a:r>
            <a:r>
              <a:rPr lang="en-US" sz="1100" dirty="0" err="1" smtClean="0"/>
              <a:t>ukrainian</a:t>
            </a:r>
            <a:r>
              <a:rPr lang="en-US" sz="1100" dirty="0" smtClean="0"/>
              <a:t> organizations</a:t>
            </a:r>
            <a:endParaRPr lang="en-US" sz="1100" dirty="0"/>
          </a:p>
          <a:p>
            <a:pPr defTabSz="861902">
              <a:defRPr/>
            </a:pPr>
            <a:endParaRPr lang="en-US" sz="1100" dirty="0"/>
          </a:p>
          <a:p>
            <a:pPr defTabSz="861902">
              <a:defRPr/>
            </a:pPr>
            <a:endParaRPr lang="en-US" sz="1100" dirty="0"/>
          </a:p>
          <a:p>
            <a:pPr defTabSz="861902">
              <a:defRPr/>
            </a:pPr>
            <a:endParaRPr lang="en-US" sz="1100" dirty="0"/>
          </a:p>
          <a:p>
            <a:pPr defTabSz="861902">
              <a:defRPr/>
            </a:pPr>
            <a:endParaRPr lang="en-US" sz="1100" dirty="0"/>
          </a:p>
          <a:p>
            <a:endParaRPr lang="en-US" dirty="0"/>
          </a:p>
        </p:txBody>
      </p:sp>
      <p:sp>
        <p:nvSpPr>
          <p:cNvPr id="4" name="Slide Number Placeholder 3"/>
          <p:cNvSpPr>
            <a:spLocks noGrp="1"/>
          </p:cNvSpPr>
          <p:nvPr>
            <p:ph type="sldNum" sz="quarter" idx="10"/>
          </p:nvPr>
        </p:nvSpPr>
        <p:spPr/>
        <p:txBody>
          <a:bodyPr/>
          <a:lstStyle/>
          <a:p>
            <a:fld id="{25BCBDAB-5312-4514-BDCE-B88950303CB4}" type="slidenum">
              <a:rPr lang="en-US" smtClean="0">
                <a:solidFill>
                  <a:prstClr val="black"/>
                </a:solidFill>
              </a:rPr>
              <a:pPr/>
              <a:t>35</a:t>
            </a:fld>
            <a:endParaRPr lang="en-US" dirty="0">
              <a:solidFill>
                <a:prstClr val="black"/>
              </a:solidFill>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100" dirty="0"/>
              <a:t/>
            </a:r>
            <a:br>
              <a:rPr lang="en-US" sz="1100" dirty="0"/>
            </a:br>
            <a:r>
              <a:rPr lang="en-US" sz="1100" dirty="0" smtClean="0">
                <a:latin typeface="Arial" pitchFamily="34" charset="0"/>
                <a:cs typeface="Arial" pitchFamily="34" charset="0"/>
              </a:rPr>
              <a:t>Storytelling 2.0 incorporates best principles of good storytelling and also effectively leveraging social media.</a:t>
            </a:r>
          </a:p>
          <a:p>
            <a:endParaRPr lang="en-US" sz="1100" dirty="0" smtClean="0">
              <a:latin typeface="Arial" pitchFamily="34" charset="0"/>
              <a:cs typeface="Arial" pitchFamily="34" charset="0"/>
            </a:endParaRPr>
          </a:p>
          <a:p>
            <a:r>
              <a:rPr lang="en-US" sz="1100" dirty="0" smtClean="0">
                <a:latin typeface="Arial" pitchFamily="34" charset="0"/>
                <a:cs typeface="Arial" pitchFamily="34" charset="0"/>
              </a:rPr>
              <a:t>SUPER SIMPLE STORYTELLING FRAMEWORK …</a:t>
            </a:r>
          </a:p>
          <a:p>
            <a:endParaRPr lang="en-US" sz="1100" dirty="0" smtClean="0">
              <a:latin typeface="Arial" pitchFamily="34" charset="0"/>
              <a:cs typeface="Arial" pitchFamily="34" charset="0"/>
            </a:endParaRPr>
          </a:p>
          <a:p>
            <a:endParaRPr lang="en-US" sz="1100" dirty="0" smtClean="0">
              <a:latin typeface="Arial" pitchFamily="34" charset="0"/>
              <a:cs typeface="Arial" pitchFamily="34" charset="0"/>
            </a:endParaRPr>
          </a:p>
          <a:p>
            <a:pPr marL="0" indent="0">
              <a:buNone/>
            </a:pPr>
            <a:r>
              <a:rPr lang="en-US" sz="1100" dirty="0" smtClean="0"/>
              <a:t>     Examples:</a:t>
            </a:r>
          </a:p>
          <a:p>
            <a:r>
              <a:rPr lang="en-US" sz="1100" u="sng" dirty="0" smtClean="0">
                <a:hlinkClick r:id="rId3"/>
              </a:rPr>
              <a:t>NonprofitStorytelling.com</a:t>
            </a:r>
          </a:p>
          <a:p>
            <a:r>
              <a:rPr lang="en-US" sz="1100" u="sng" dirty="0" smtClean="0">
                <a:hlinkClick r:id="rId3"/>
              </a:rPr>
              <a:t>https://instagram.com/refugeestories/</a:t>
            </a:r>
            <a:endParaRPr lang="en-US" sz="1100" dirty="0" smtClean="0"/>
          </a:p>
          <a:p>
            <a:r>
              <a:rPr lang="en-US" sz="1100" u="sng" dirty="0" smtClean="0">
                <a:hlinkClick r:id="rId4"/>
              </a:rPr>
              <a:t>https://theintercept.com/2015/09/17/peter-bouckaert-refugee-crisis-social-media/</a:t>
            </a:r>
            <a:endParaRPr lang="en-US" sz="1100" dirty="0" smtClean="0"/>
          </a:p>
          <a:p>
            <a:r>
              <a:rPr lang="en-US" sz="1100" u="sng" dirty="0" smtClean="0">
                <a:hlinkClick r:id="rId5"/>
              </a:rPr>
              <a:t>http://www.huffingtonpost.com/entry/these-instagram-accounts-are-documenting-the-refugee-crisis_56057be0e4b0af3706dc0349</a:t>
            </a:r>
            <a:r>
              <a:rPr lang="en-US" sz="1100" dirty="0" smtClean="0">
                <a:latin typeface="Arial" pitchFamily="34" charset="0"/>
                <a:cs typeface="Arial" pitchFamily="34" charset="0"/>
              </a:rPr>
              <a:t> </a:t>
            </a:r>
          </a:p>
          <a:p>
            <a:pPr defTabSz="861902">
              <a:defRPr/>
            </a:pPr>
            <a:endParaRPr lang="en-US" sz="1100" dirty="0"/>
          </a:p>
          <a:p>
            <a:pPr defTabSz="861902">
              <a:defRPr/>
            </a:pPr>
            <a:endParaRPr lang="en-US" sz="1100" dirty="0"/>
          </a:p>
          <a:p>
            <a:pPr defTabSz="861902">
              <a:defRPr/>
            </a:pPr>
            <a:endParaRPr lang="en-US" sz="1100" dirty="0"/>
          </a:p>
          <a:p>
            <a:pPr defTabSz="861902">
              <a:defRPr/>
            </a:pPr>
            <a:endParaRPr lang="en-US" sz="1100" dirty="0"/>
          </a:p>
          <a:p>
            <a:pPr defTabSz="861902">
              <a:defRPr/>
            </a:pPr>
            <a:endParaRPr lang="en-US" sz="1100" dirty="0"/>
          </a:p>
          <a:p>
            <a:endParaRPr lang="en-US" dirty="0"/>
          </a:p>
        </p:txBody>
      </p:sp>
      <p:sp>
        <p:nvSpPr>
          <p:cNvPr id="4" name="Slide Number Placeholder 3"/>
          <p:cNvSpPr>
            <a:spLocks noGrp="1"/>
          </p:cNvSpPr>
          <p:nvPr>
            <p:ph type="sldNum" sz="quarter" idx="10"/>
          </p:nvPr>
        </p:nvSpPr>
        <p:spPr/>
        <p:txBody>
          <a:bodyPr/>
          <a:lstStyle/>
          <a:p>
            <a:fld id="{25BCBDAB-5312-4514-BDCE-B88950303CB4}" type="slidenum">
              <a:rPr lang="en-US" smtClean="0">
                <a:solidFill>
                  <a:prstClr val="black"/>
                </a:solidFill>
              </a:rPr>
              <a:pPr/>
              <a:t>37</a:t>
            </a:fld>
            <a:endParaRPr lang="en-US" dirty="0">
              <a:solidFill>
                <a:prstClr val="black"/>
              </a:solidFill>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https://</a:t>
            </a:r>
            <a:r>
              <a:rPr lang="en-US" dirty="0" err="1" smtClean="0"/>
              <a:t>theintercept.com</a:t>
            </a:r>
            <a:r>
              <a:rPr lang="en-US" dirty="0" smtClean="0"/>
              <a:t>/2015/09/17/peter-</a:t>
            </a:r>
            <a:r>
              <a:rPr lang="en-US" dirty="0" err="1" smtClean="0"/>
              <a:t>bouckaert</a:t>
            </a:r>
            <a:r>
              <a:rPr lang="en-US" dirty="0" smtClean="0"/>
              <a:t>-refugee-crisis-social-media/</a:t>
            </a:r>
            <a:endParaRPr lang="en-US" dirty="0"/>
          </a:p>
        </p:txBody>
      </p:sp>
      <p:sp>
        <p:nvSpPr>
          <p:cNvPr id="4" name="Slide Number Placeholder 3"/>
          <p:cNvSpPr>
            <a:spLocks noGrp="1"/>
          </p:cNvSpPr>
          <p:nvPr>
            <p:ph type="sldNum" sz="quarter" idx="10"/>
          </p:nvPr>
        </p:nvSpPr>
        <p:spPr/>
        <p:txBody>
          <a:bodyPr/>
          <a:lstStyle/>
          <a:p>
            <a:fld id="{BA0A7292-F7ED-454E-B7C1-A031E1AC64DE}" type="slidenum">
              <a:rPr lang="en-US" smtClean="0"/>
              <a:pPr/>
              <a:t>38</a:t>
            </a:fld>
            <a:endParaRPr lang="en-US"/>
          </a:p>
        </p:txBody>
      </p:sp>
    </p:spTree>
    <p:extLst>
      <p:ext uri="{BB962C8B-B14F-4D97-AF65-F5344CB8AC3E}">
        <p14:creationId xmlns:p14="http://schemas.microsoft.com/office/powerpoint/2010/main" val="179084801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smtClean="0"/>
              <a:t>Act 1: </a:t>
            </a:r>
            <a:r>
              <a:rPr lang="en-US" sz="1200" dirty="0" smtClean="0"/>
              <a:t>Give the circumstances – time, setting, and place. Enough information for the audience to understand what is about to happen.</a:t>
            </a:r>
          </a:p>
          <a:p>
            <a:endParaRPr lang="en-US" sz="1200" dirty="0" smtClean="0"/>
          </a:p>
          <a:p>
            <a:r>
              <a:rPr lang="en-US" sz="1200" b="1" dirty="0" smtClean="0"/>
              <a:t>Act 2: </a:t>
            </a:r>
            <a:r>
              <a:rPr lang="en-US" sz="1200" dirty="0" smtClean="0"/>
              <a:t>A conflict or inciting incident happens. To build tension or interest, action usually produces conflict which brings more action and conflict. This draws audiences in as conflict is overcome over and over.</a:t>
            </a:r>
          </a:p>
          <a:p>
            <a:endParaRPr lang="en-US" sz="1200" dirty="0" smtClean="0"/>
          </a:p>
          <a:p>
            <a:r>
              <a:rPr lang="en-US" sz="1200" b="1" dirty="0" smtClean="0"/>
              <a:t>Act 3: </a:t>
            </a:r>
            <a:r>
              <a:rPr lang="en-US" sz="1200" dirty="0" smtClean="0"/>
              <a:t>A resolution is unveiled. The dramatic ending to all of the drama can end with happiness, success, despair, or a funny punchline. The resolution is usually the majority of your story and is never the same twice.</a:t>
            </a:r>
          </a:p>
          <a:p>
            <a:endParaRPr lang="en-US" dirty="0"/>
          </a:p>
        </p:txBody>
      </p:sp>
      <p:sp>
        <p:nvSpPr>
          <p:cNvPr id="4" name="Slide Number Placeholder 3"/>
          <p:cNvSpPr>
            <a:spLocks noGrp="1"/>
          </p:cNvSpPr>
          <p:nvPr>
            <p:ph type="sldNum" sz="quarter" idx="10"/>
          </p:nvPr>
        </p:nvSpPr>
        <p:spPr/>
        <p:txBody>
          <a:bodyPr/>
          <a:lstStyle/>
          <a:p>
            <a:fld id="{BA0A7292-F7ED-454E-B7C1-A031E1AC64DE}" type="slidenum">
              <a:rPr lang="en-US" smtClean="0"/>
              <a:pPr/>
              <a:t>39</a:t>
            </a:fld>
            <a:endParaRPr lang="en-US"/>
          </a:p>
        </p:txBody>
      </p:sp>
    </p:spTree>
    <p:extLst>
      <p:ext uri="{BB962C8B-B14F-4D97-AF65-F5344CB8AC3E}">
        <p14:creationId xmlns:p14="http://schemas.microsoft.com/office/powerpoint/2010/main" val="149114940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http://www.likeable.com/blog/top-social-media-platforms-cheat-sheet</a:t>
            </a:r>
            <a:endParaRPr lang="en-US" dirty="0"/>
          </a:p>
        </p:txBody>
      </p:sp>
      <p:sp>
        <p:nvSpPr>
          <p:cNvPr id="4" name="Slide Number Placeholder 3"/>
          <p:cNvSpPr>
            <a:spLocks noGrp="1"/>
          </p:cNvSpPr>
          <p:nvPr>
            <p:ph type="sldNum" sz="quarter" idx="10"/>
          </p:nvPr>
        </p:nvSpPr>
        <p:spPr/>
        <p:txBody>
          <a:bodyPr/>
          <a:lstStyle/>
          <a:p>
            <a:fld id="{BA0A7292-F7ED-454E-B7C1-A031E1AC64DE}" type="slidenum">
              <a:rPr lang="en-US" smtClean="0"/>
              <a:pPr/>
              <a:t>41</a:t>
            </a:fld>
            <a:endParaRPr lang="en-US"/>
          </a:p>
        </p:txBody>
      </p:sp>
    </p:spTree>
    <p:extLst>
      <p:ext uri="{BB962C8B-B14F-4D97-AF65-F5344CB8AC3E}">
        <p14:creationId xmlns:p14="http://schemas.microsoft.com/office/powerpoint/2010/main" val="174644150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More</a:t>
            </a:r>
            <a:r>
              <a:rPr lang="en-US" baseline="0" dirty="0" smtClean="0"/>
              <a:t> and more people all over the world are using social media and while it isn’t yet a 100%, there is a big potential for you …</a:t>
            </a:r>
            <a:endParaRPr lang="en-US" dirty="0"/>
          </a:p>
        </p:txBody>
      </p:sp>
      <p:sp>
        <p:nvSpPr>
          <p:cNvPr id="4" name="Slide Number Placeholder 3"/>
          <p:cNvSpPr>
            <a:spLocks noGrp="1"/>
          </p:cNvSpPr>
          <p:nvPr>
            <p:ph type="sldNum" sz="quarter" idx="10"/>
          </p:nvPr>
        </p:nvSpPr>
        <p:spPr/>
        <p:txBody>
          <a:bodyPr/>
          <a:lstStyle/>
          <a:p>
            <a:fld id="{BA0A7292-F7ED-454E-B7C1-A031E1AC64DE}" type="slidenum">
              <a:rPr lang="en-US" smtClean="0"/>
              <a:pPr/>
              <a:t>4</a:t>
            </a:fld>
            <a:endParaRPr lang="en-US"/>
          </a:p>
        </p:txBody>
      </p:sp>
    </p:spTree>
    <p:extLst>
      <p:ext uri="{BB962C8B-B14F-4D97-AF65-F5344CB8AC3E}">
        <p14:creationId xmlns:p14="http://schemas.microsoft.com/office/powerpoint/2010/main" val="37443370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http://networked.pewinternet.org/2012/05/24/networked-individualism-what-in-the-world-is-that-2/</a:t>
            </a:r>
          </a:p>
          <a:p>
            <a:endParaRPr lang="en-US" dirty="0" smtClean="0"/>
          </a:p>
          <a:p>
            <a:endParaRPr lang="en-US" dirty="0" smtClean="0"/>
          </a:p>
          <a:p>
            <a:endParaRPr lang="en-US" dirty="0" smtClean="0"/>
          </a:p>
          <a:p>
            <a:r>
              <a:rPr lang="en-US" dirty="0" smtClean="0"/>
              <a:t>Image: http://</a:t>
            </a:r>
            <a:r>
              <a:rPr lang="en-US" dirty="0" err="1" smtClean="0"/>
              <a:t>www.socialmediatoday.com</a:t>
            </a:r>
            <a:r>
              <a:rPr lang="en-US" dirty="0" smtClean="0"/>
              <a:t>/sites/default/files/</a:t>
            </a:r>
            <a:r>
              <a:rPr lang="en-US" dirty="0" err="1" smtClean="0"/>
              <a:t>mj@socialmediatoday.com</a:t>
            </a:r>
            <a:r>
              <a:rPr lang="en-US" dirty="0" smtClean="0"/>
              <a:t>/files/shutterstock_225907201.jpg</a:t>
            </a:r>
            <a:endParaRPr lang="en-US" dirty="0"/>
          </a:p>
        </p:txBody>
      </p:sp>
      <p:sp>
        <p:nvSpPr>
          <p:cNvPr id="4" name="Slide Number Placeholder 3"/>
          <p:cNvSpPr>
            <a:spLocks noGrp="1"/>
          </p:cNvSpPr>
          <p:nvPr>
            <p:ph type="sldNum" sz="quarter" idx="10"/>
          </p:nvPr>
        </p:nvSpPr>
        <p:spPr/>
        <p:txBody>
          <a:bodyPr/>
          <a:lstStyle/>
          <a:p>
            <a:fld id="{BA0A7292-F7ED-454E-B7C1-A031E1AC64DE}" type="slidenum">
              <a:rPr lang="en-US" smtClean="0"/>
              <a:pPr/>
              <a:t>5</a:t>
            </a:fld>
            <a:endParaRPr lang="en-US"/>
          </a:p>
        </p:txBody>
      </p:sp>
    </p:spTree>
    <p:extLst>
      <p:ext uri="{BB962C8B-B14F-4D97-AF65-F5344CB8AC3E}">
        <p14:creationId xmlns:p14="http://schemas.microsoft.com/office/powerpoint/2010/main" val="423050751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http://www.bethkanter.org/buy-pens/</a:t>
            </a:r>
          </a:p>
          <a:p>
            <a:endParaRPr lang="en-US" dirty="0" smtClean="0"/>
          </a:p>
          <a:p>
            <a:r>
              <a:rPr lang="en-US" dirty="0" smtClean="0"/>
              <a:t>Let me share</a:t>
            </a:r>
            <a:r>
              <a:rPr lang="en-US" baseline="0" dirty="0" smtClean="0"/>
              <a:t> a story with you about how powerful this can be to garner support for your work. </a:t>
            </a:r>
            <a:endParaRPr lang="en-US" dirty="0" smtClean="0"/>
          </a:p>
          <a:p>
            <a:endParaRPr lang="en-US" dirty="0" smtClean="0"/>
          </a:p>
          <a:p>
            <a:r>
              <a:rPr lang="en-US" dirty="0" err="1" smtClean="0"/>
              <a:t>Gissur</a:t>
            </a:r>
            <a:r>
              <a:rPr lang="en-US" dirty="0" smtClean="0"/>
              <a:t> </a:t>
            </a:r>
            <a:r>
              <a:rPr lang="en-US" dirty="0" err="1" smtClean="0"/>
              <a:t>Simonarson</a:t>
            </a:r>
            <a:r>
              <a:rPr lang="en-US" dirty="0" smtClean="0"/>
              <a:t> is a</a:t>
            </a:r>
            <a:r>
              <a:rPr lang="en-US" baseline="0" dirty="0" smtClean="0"/>
              <a:t> human rights activist in Norway and he covers human rights in conflict areas and has been covering the Syrian Refugee Crisis</a:t>
            </a:r>
          </a:p>
          <a:p>
            <a:endParaRPr lang="en-US" dirty="0" smtClean="0"/>
          </a:p>
          <a:p>
            <a:r>
              <a:rPr lang="en-US" dirty="0" smtClean="0"/>
              <a:t>On August 20</a:t>
            </a:r>
            <a:r>
              <a:rPr lang="en-US" baseline="30000" dirty="0" smtClean="0"/>
              <a:t>th</a:t>
            </a:r>
            <a:r>
              <a:rPr lang="en-US" dirty="0" smtClean="0"/>
              <a:t>, while</a:t>
            </a:r>
            <a:r>
              <a:rPr lang="en-US" baseline="0" dirty="0" smtClean="0"/>
              <a:t> reading what his followers sharing on Twitter,  he noticed this emotional photo image of a Syrian Refugee, a man selling pens in Lebanon, with his young daughter on his shoulder …</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BA0A7292-F7ED-454E-B7C1-A031E1AC64DE}" type="slidenum">
              <a:rPr lang="en-US" smtClean="0"/>
              <a:pPr/>
              <a:t>6</a:t>
            </a:fld>
            <a:endParaRPr lang="en-US"/>
          </a:p>
        </p:txBody>
      </p:sp>
    </p:spTree>
    <p:extLst>
      <p:ext uri="{BB962C8B-B14F-4D97-AF65-F5344CB8AC3E}">
        <p14:creationId xmlns:p14="http://schemas.microsoft.com/office/powerpoint/2010/main" val="7394266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http://www.bethkanter.org/buy-pens/</a:t>
            </a:r>
          </a:p>
          <a:p>
            <a:endParaRPr lang="en-US" dirty="0" smtClean="0"/>
          </a:p>
          <a:p>
            <a:r>
              <a:rPr lang="en-US" dirty="0" err="1" smtClean="0"/>
              <a:t>Gissure</a:t>
            </a:r>
            <a:r>
              <a:rPr lang="en-US" baseline="0" dirty="0" smtClean="0"/>
              <a:t> shared this image on Twitter with followers.</a:t>
            </a:r>
          </a:p>
          <a:p>
            <a:endParaRPr lang="en-US" baseline="0" dirty="0" smtClean="0"/>
          </a:p>
          <a:p>
            <a:r>
              <a:rPr lang="en-US" baseline="0" dirty="0" smtClean="0"/>
              <a:t>They noticed the photo because </a:t>
            </a:r>
            <a:r>
              <a:rPr lang="en-US" baseline="0" dirty="0" err="1" smtClean="0"/>
              <a:t>Gissure</a:t>
            </a:r>
            <a:r>
              <a:rPr lang="en-US" baseline="0" dirty="0" smtClean="0"/>
              <a:t> was known for covering stories of conflict and the people who follow on Twitter were very engaged and depended on reading his information to learn more about the plight of people in conflict areas.</a:t>
            </a:r>
          </a:p>
          <a:p>
            <a:endParaRPr lang="en-US" baseline="0" dirty="0" smtClean="0"/>
          </a:p>
          <a:p>
            <a:r>
              <a:rPr lang="en-US" baseline="0" dirty="0" smtClean="0"/>
              <a:t>Also note, that </a:t>
            </a:r>
            <a:r>
              <a:rPr lang="en-US" baseline="0" dirty="0" err="1" smtClean="0"/>
              <a:t>Gissur</a:t>
            </a:r>
            <a:r>
              <a:rPr lang="en-US" baseline="0" dirty="0" smtClean="0"/>
              <a:t> was not on the ground in Lebanon and his followers were from around the world.  They wanted to help this man and his daughter.  </a:t>
            </a:r>
          </a:p>
          <a:p>
            <a:endParaRPr lang="en-US" baseline="0" dirty="0" smtClean="0"/>
          </a:p>
          <a:p>
            <a:r>
              <a:rPr lang="en-US" baseline="0" dirty="0" err="1" smtClean="0"/>
              <a:t>Gissur</a:t>
            </a:r>
            <a:r>
              <a:rPr lang="en-US" baseline="0" dirty="0" smtClean="0"/>
              <a:t> did not know who this mean was and started to ask his followers if they knew who the man was …</a:t>
            </a:r>
          </a:p>
        </p:txBody>
      </p:sp>
      <p:sp>
        <p:nvSpPr>
          <p:cNvPr id="4" name="Slide Number Placeholder 3"/>
          <p:cNvSpPr>
            <a:spLocks noGrp="1"/>
          </p:cNvSpPr>
          <p:nvPr>
            <p:ph type="sldNum" sz="quarter" idx="10"/>
          </p:nvPr>
        </p:nvSpPr>
        <p:spPr/>
        <p:txBody>
          <a:bodyPr/>
          <a:lstStyle/>
          <a:p>
            <a:fld id="{BA0A7292-F7ED-454E-B7C1-A031E1AC64DE}" type="slidenum">
              <a:rPr lang="en-US" smtClean="0"/>
              <a:pPr/>
              <a:t>7</a:t>
            </a:fld>
            <a:endParaRPr lang="en-US"/>
          </a:p>
        </p:txBody>
      </p:sp>
    </p:spTree>
    <p:extLst>
      <p:ext uri="{BB962C8B-B14F-4D97-AF65-F5344CB8AC3E}">
        <p14:creationId xmlns:p14="http://schemas.microsoft.com/office/powerpoint/2010/main" val="7394266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With the help of his Twitter</a:t>
            </a:r>
            <a:r>
              <a:rPr lang="en-US" baseline="0" dirty="0" smtClean="0"/>
              <a:t> followers, he found Abdul  and </a:t>
            </a:r>
            <a:r>
              <a:rPr lang="en-US" sz="1200" b="0" i="0" kern="1200" dirty="0" smtClean="0">
                <a:solidFill>
                  <a:schemeClr val="tx1"/>
                </a:solidFill>
                <a:effectLst/>
                <a:latin typeface="+mn-lt"/>
                <a:ea typeface="+mn-ea"/>
                <a:cs typeface="+mn-cs"/>
              </a:rPr>
              <a:t>his four-year-old daughter, </a:t>
            </a:r>
            <a:r>
              <a:rPr lang="en-US" sz="1200" b="0" i="0" kern="1200" dirty="0" err="1" smtClean="0">
                <a:solidFill>
                  <a:schemeClr val="tx1"/>
                </a:solidFill>
                <a:effectLst/>
                <a:latin typeface="+mn-lt"/>
                <a:ea typeface="+mn-ea"/>
                <a:cs typeface="+mn-cs"/>
              </a:rPr>
              <a:t>Reem</a:t>
            </a:r>
            <a:r>
              <a:rPr lang="en-US" sz="1200" b="0" i="0" kern="1200" dirty="0" smtClean="0">
                <a:solidFill>
                  <a:schemeClr val="tx1"/>
                </a:solidFill>
                <a:effectLst/>
                <a:latin typeface="+mn-lt"/>
                <a:ea typeface="+mn-ea"/>
                <a:cs typeface="+mn-cs"/>
              </a:rPr>
              <a:t>. </a:t>
            </a:r>
            <a:r>
              <a:rPr lang="en-US" sz="1200" b="0" i="0" kern="1200" baseline="0" dirty="0" smtClean="0">
                <a:solidFill>
                  <a:schemeClr val="tx1"/>
                </a:solidFill>
                <a:effectLst/>
                <a:latin typeface="+mn-lt"/>
                <a:ea typeface="+mn-ea"/>
                <a:cs typeface="+mn-cs"/>
              </a:rPr>
              <a:t> </a:t>
            </a:r>
          </a:p>
          <a:p>
            <a:endParaRPr lang="en-US" sz="1200" b="0" i="0" kern="1200" dirty="0" smtClean="0">
              <a:solidFill>
                <a:schemeClr val="tx1"/>
              </a:solidFill>
              <a:effectLst/>
              <a:latin typeface="+mn-lt"/>
              <a:ea typeface="+mn-ea"/>
              <a:cs typeface="+mn-cs"/>
            </a:endParaRPr>
          </a:p>
          <a:p>
            <a:endParaRPr lang="en-US" baseline="0" dirty="0" smtClean="0"/>
          </a:p>
          <a:p>
            <a:r>
              <a:rPr lang="en-US" baseline="0" dirty="0" smtClean="0"/>
              <a:t>His followers wanted to help, but </a:t>
            </a:r>
            <a:r>
              <a:rPr lang="en-US" baseline="0" dirty="0" err="1" smtClean="0"/>
              <a:t>Gissur</a:t>
            </a:r>
            <a:r>
              <a:rPr lang="en-US" baseline="0" dirty="0" smtClean="0"/>
              <a:t> also wanted to work through a refugee charity/</a:t>
            </a:r>
            <a:r>
              <a:rPr lang="en-US" baseline="0" dirty="0" err="1" smtClean="0"/>
              <a:t>ngo</a:t>
            </a:r>
            <a:r>
              <a:rPr lang="en-US" baseline="0" dirty="0" smtClean="0"/>
              <a:t> </a:t>
            </a:r>
            <a:endParaRPr lang="en-US" dirty="0"/>
          </a:p>
        </p:txBody>
      </p:sp>
      <p:sp>
        <p:nvSpPr>
          <p:cNvPr id="4" name="Slide Number Placeholder 3"/>
          <p:cNvSpPr>
            <a:spLocks noGrp="1"/>
          </p:cNvSpPr>
          <p:nvPr>
            <p:ph type="sldNum" sz="quarter" idx="10"/>
          </p:nvPr>
        </p:nvSpPr>
        <p:spPr/>
        <p:txBody>
          <a:bodyPr/>
          <a:lstStyle/>
          <a:p>
            <a:fld id="{BA0A7292-F7ED-454E-B7C1-A031E1AC64DE}" type="slidenum">
              <a:rPr lang="en-US" smtClean="0"/>
              <a:pPr/>
              <a:t>8</a:t>
            </a:fld>
            <a:endParaRPr lang="en-US"/>
          </a:p>
        </p:txBody>
      </p:sp>
    </p:spTree>
    <p:extLst>
      <p:ext uri="{BB962C8B-B14F-4D97-AF65-F5344CB8AC3E}">
        <p14:creationId xmlns:p14="http://schemas.microsoft.com/office/powerpoint/2010/main" val="417529050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Through</a:t>
            </a:r>
            <a:r>
              <a:rPr lang="en-US" baseline="0" dirty="0" smtClean="0"/>
              <a:t> Twitter and his followers, they connected with Lebanon 4 Refugees because the founder, Carol Malouf was also on Twitter and </a:t>
            </a:r>
            <a:r>
              <a:rPr lang="en-US" baseline="0" dirty="0" err="1" smtClean="0"/>
              <a:t>Gissur</a:t>
            </a:r>
            <a:r>
              <a:rPr lang="en-US" baseline="0" dirty="0" smtClean="0"/>
              <a:t> Twitter followers told him that she could be the NGO to collect the money for a crowd funding campaign and make sure it went to help the main. </a:t>
            </a:r>
          </a:p>
          <a:p>
            <a:endParaRPr lang="en-US" baseline="0" dirty="0" smtClean="0"/>
          </a:p>
          <a:p>
            <a:r>
              <a:rPr lang="en-US" baseline="0" dirty="0" smtClean="0"/>
              <a:t/>
            </a:r>
            <a:br>
              <a:rPr lang="en-US" baseline="0" dirty="0" smtClean="0"/>
            </a:br>
            <a:r>
              <a:rPr lang="en-US" baseline="0" dirty="0" smtClean="0"/>
              <a:t>Launched a crowd funding campaign to raise $5,000 USD</a:t>
            </a:r>
            <a:endParaRPr lang="en-US" dirty="0"/>
          </a:p>
        </p:txBody>
      </p:sp>
      <p:sp>
        <p:nvSpPr>
          <p:cNvPr id="4" name="Slide Number Placeholder 3"/>
          <p:cNvSpPr>
            <a:spLocks noGrp="1"/>
          </p:cNvSpPr>
          <p:nvPr>
            <p:ph type="sldNum" sz="quarter" idx="10"/>
          </p:nvPr>
        </p:nvSpPr>
        <p:spPr/>
        <p:txBody>
          <a:bodyPr/>
          <a:lstStyle/>
          <a:p>
            <a:fld id="{BA0A7292-F7ED-454E-B7C1-A031E1AC64DE}" type="slidenum">
              <a:rPr lang="en-US" smtClean="0"/>
              <a:pPr/>
              <a:t>9</a:t>
            </a:fld>
            <a:endParaRPr lang="en-US"/>
          </a:p>
        </p:txBody>
      </p:sp>
    </p:spTree>
    <p:extLst>
      <p:ext uri="{BB962C8B-B14F-4D97-AF65-F5344CB8AC3E}">
        <p14:creationId xmlns:p14="http://schemas.microsoft.com/office/powerpoint/2010/main" val="97576651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A6210C05-2DE3-43E2-9C72-6AF5B725AD48}" type="datetimeFigureOut">
              <a:rPr lang="en-US" smtClean="0"/>
              <a:pPr/>
              <a:t>10/11/15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DB8F348-7104-4730-8E94-BAE6363C76BF}"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6210C05-2DE3-43E2-9C72-6AF5B725AD48}" type="datetimeFigureOut">
              <a:rPr lang="en-US" smtClean="0"/>
              <a:pPr/>
              <a:t>10/11/15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DB8F348-7104-4730-8E94-BAE6363C76BF}"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6210C05-2DE3-43E2-9C72-6AF5B725AD48}" type="datetimeFigureOut">
              <a:rPr lang="en-US" smtClean="0"/>
              <a:pPr/>
              <a:t>10/11/15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DB8F348-7104-4730-8E94-BAE6363C76BF}"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4_Title Slide">
    <p:spTree>
      <p:nvGrpSpPr>
        <p:cNvPr id="1" name=""/>
        <p:cNvGrpSpPr/>
        <p:nvPr/>
      </p:nvGrpSpPr>
      <p:grpSpPr>
        <a:xfrm>
          <a:off x="0" y="0"/>
          <a:ext cx="0" cy="0"/>
          <a:chOff x="0" y="0"/>
          <a:chExt cx="0" cy="0"/>
        </a:xfrm>
      </p:grpSpPr>
      <p:pic>
        <p:nvPicPr>
          <p:cNvPr id="3" name="Picture 6" descr="C:\Users\jena\AppData\Local\Microsoft\Windows\Temporary Internet Files\Content.Outlook\TH1SZ6A7\MomsRisingLogo.png"/>
          <p:cNvPicPr>
            <a:picLocks noChangeAspect="1" noChangeArrowheads="1"/>
          </p:cNvPicPr>
          <p:nvPr/>
        </p:nvPicPr>
        <p:blipFill>
          <a:blip r:embed="rId2"/>
          <a:srcRect/>
          <a:stretch>
            <a:fillRect/>
          </a:stretch>
        </p:blipFill>
        <p:spPr bwMode="auto">
          <a:xfrm>
            <a:off x="5486400" y="6400800"/>
            <a:ext cx="3200400" cy="457200"/>
          </a:xfrm>
          <a:prstGeom prst="rect">
            <a:avLst/>
          </a:prstGeom>
          <a:noFill/>
          <a:ln w="9525">
            <a:noFill/>
            <a:miter lim="800000"/>
            <a:headEnd/>
            <a:tailEnd/>
          </a:ln>
        </p:spPr>
      </p:pic>
      <p:sp>
        <p:nvSpPr>
          <p:cNvPr id="4" name="Rectangle 3"/>
          <p:cNvSpPr/>
          <p:nvPr userDrawn="1"/>
        </p:nvSpPr>
        <p:spPr>
          <a:xfrm>
            <a:off x="0" y="1"/>
            <a:ext cx="9144000" cy="1028700"/>
          </a:xfrm>
          <a:prstGeom prst="rect">
            <a:avLst/>
          </a:prstGeom>
          <a:ln>
            <a:solidFill>
              <a:srgbClr val="4F8CB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4400" dirty="0">
                <a:solidFill>
                  <a:schemeClr val="bg1"/>
                </a:solidFill>
              </a:rPr>
              <a:t>	</a:t>
            </a:r>
          </a:p>
        </p:txBody>
      </p:sp>
      <p:sp>
        <p:nvSpPr>
          <p:cNvPr id="2" name="Title 1"/>
          <p:cNvSpPr>
            <a:spLocks noGrp="1"/>
          </p:cNvSpPr>
          <p:nvPr>
            <p:ph type="ctrTitle"/>
          </p:nvPr>
        </p:nvSpPr>
        <p:spPr>
          <a:xfrm>
            <a:off x="228600" y="0"/>
            <a:ext cx="7772400" cy="1066800"/>
          </a:xfrm>
        </p:spPr>
        <p:txBody>
          <a:bodyPr/>
          <a:lstStyle>
            <a:lvl1pPr>
              <a:defRPr baseline="0">
                <a:solidFill>
                  <a:srgbClr val="DDF3FF"/>
                </a:solidFill>
              </a:defRPr>
            </a:lvl1pPr>
          </a:lstStyle>
          <a:p>
            <a:r>
              <a:rPr lang="en-US" dirty="0" smtClean="0"/>
              <a:t>Click to edit Master title style</a:t>
            </a:r>
            <a:endParaRPr lang="en-US" dirty="0"/>
          </a:p>
        </p:txBody>
      </p:sp>
    </p:spTree>
    <p:extLst>
      <p:ext uri="{BB962C8B-B14F-4D97-AF65-F5344CB8AC3E}">
        <p14:creationId xmlns:p14="http://schemas.microsoft.com/office/powerpoint/2010/main" val="3133548426"/>
      </p:ext>
    </p:extLst>
  </p:cSld>
  <p:clrMapOvr>
    <a:overrideClrMapping bg1="lt1" tx1="dk1" bg2="lt2" tx2="dk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5_Title Slide">
    <p:spTree>
      <p:nvGrpSpPr>
        <p:cNvPr id="1" name=""/>
        <p:cNvGrpSpPr/>
        <p:nvPr/>
      </p:nvGrpSpPr>
      <p:grpSpPr>
        <a:xfrm>
          <a:off x="0" y="0"/>
          <a:ext cx="0" cy="0"/>
          <a:chOff x="0" y="0"/>
          <a:chExt cx="0" cy="0"/>
        </a:xfrm>
      </p:grpSpPr>
      <p:pic>
        <p:nvPicPr>
          <p:cNvPr id="3" name="Picture 6" descr="C:\Users\jena\AppData\Local\Microsoft\Windows\Temporary Internet Files\Content.Outlook\TH1SZ6A7\MomsRisingLogo.png"/>
          <p:cNvPicPr>
            <a:picLocks noChangeAspect="1" noChangeArrowheads="1"/>
          </p:cNvPicPr>
          <p:nvPr/>
        </p:nvPicPr>
        <p:blipFill>
          <a:blip r:embed="rId2"/>
          <a:srcRect/>
          <a:stretch>
            <a:fillRect/>
          </a:stretch>
        </p:blipFill>
        <p:spPr bwMode="auto">
          <a:xfrm>
            <a:off x="5486400" y="6400800"/>
            <a:ext cx="3200400" cy="457200"/>
          </a:xfrm>
          <a:prstGeom prst="rect">
            <a:avLst/>
          </a:prstGeom>
          <a:noFill/>
          <a:ln w="9525">
            <a:noFill/>
            <a:miter lim="800000"/>
            <a:headEnd/>
            <a:tailEnd/>
          </a:ln>
        </p:spPr>
      </p:pic>
      <p:sp>
        <p:nvSpPr>
          <p:cNvPr id="4" name="Rectangle 3"/>
          <p:cNvSpPr/>
          <p:nvPr userDrawn="1"/>
        </p:nvSpPr>
        <p:spPr>
          <a:xfrm>
            <a:off x="0" y="1"/>
            <a:ext cx="9144000" cy="1028700"/>
          </a:xfrm>
          <a:prstGeom prst="rect">
            <a:avLst/>
          </a:prstGeom>
          <a:ln>
            <a:solidFill>
              <a:srgbClr val="4F8CB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4400" dirty="0">
                <a:solidFill>
                  <a:schemeClr val="bg1"/>
                </a:solidFill>
              </a:rPr>
              <a:t>	</a:t>
            </a:r>
          </a:p>
        </p:txBody>
      </p:sp>
      <p:sp>
        <p:nvSpPr>
          <p:cNvPr id="2" name="Title 1"/>
          <p:cNvSpPr>
            <a:spLocks noGrp="1"/>
          </p:cNvSpPr>
          <p:nvPr>
            <p:ph type="ctrTitle"/>
          </p:nvPr>
        </p:nvSpPr>
        <p:spPr>
          <a:xfrm>
            <a:off x="228600" y="0"/>
            <a:ext cx="7772400" cy="1066800"/>
          </a:xfrm>
        </p:spPr>
        <p:txBody>
          <a:bodyPr/>
          <a:lstStyle>
            <a:lvl1pPr>
              <a:defRPr baseline="0">
                <a:solidFill>
                  <a:srgbClr val="DDF3FF"/>
                </a:solidFill>
              </a:defRPr>
            </a:lvl1pPr>
          </a:lstStyle>
          <a:p>
            <a:r>
              <a:rPr lang="en-US" dirty="0" smtClean="0"/>
              <a:t>Click to edit Master title style</a:t>
            </a:r>
            <a:endParaRPr lang="en-US" dirty="0"/>
          </a:p>
        </p:txBody>
      </p:sp>
    </p:spTree>
    <p:extLst>
      <p:ext uri="{BB962C8B-B14F-4D97-AF65-F5344CB8AC3E}">
        <p14:creationId xmlns:p14="http://schemas.microsoft.com/office/powerpoint/2010/main" val="3133548426"/>
      </p:ext>
    </p:extLst>
  </p:cSld>
  <p:clrMapOvr>
    <a:overrideClrMapping bg1="lt1" tx1="dk1" bg2="lt2" tx2="dk2" accent1="accent1" accent2="accent2" accent3="accent3" accent4="accent4" accent5="accent5" accent6="accent6" hlink="hlink" folHlink="folHlink"/>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2_Title Slide">
    <p:spTree>
      <p:nvGrpSpPr>
        <p:cNvPr id="1" name=""/>
        <p:cNvGrpSpPr/>
        <p:nvPr/>
      </p:nvGrpSpPr>
      <p:grpSpPr>
        <a:xfrm>
          <a:off x="0" y="0"/>
          <a:ext cx="0" cy="0"/>
          <a:chOff x="0" y="0"/>
          <a:chExt cx="0" cy="0"/>
        </a:xfrm>
      </p:grpSpPr>
      <p:pic>
        <p:nvPicPr>
          <p:cNvPr id="3" name="Picture 6" descr="C:\Users\jena\AppData\Local\Microsoft\Windows\Temporary Internet Files\Content.Outlook\TH1SZ6A7\MomsRisingLogo.png"/>
          <p:cNvPicPr>
            <a:picLocks noChangeAspect="1" noChangeArrowheads="1"/>
          </p:cNvPicPr>
          <p:nvPr/>
        </p:nvPicPr>
        <p:blipFill>
          <a:blip r:embed="rId2"/>
          <a:srcRect/>
          <a:stretch>
            <a:fillRect/>
          </a:stretch>
        </p:blipFill>
        <p:spPr bwMode="auto">
          <a:xfrm>
            <a:off x="5486400" y="6400800"/>
            <a:ext cx="3200400" cy="457200"/>
          </a:xfrm>
          <a:prstGeom prst="rect">
            <a:avLst/>
          </a:prstGeom>
          <a:noFill/>
          <a:ln w="9525">
            <a:noFill/>
            <a:miter lim="800000"/>
            <a:headEnd/>
            <a:tailEnd/>
          </a:ln>
        </p:spPr>
      </p:pic>
      <p:sp>
        <p:nvSpPr>
          <p:cNvPr id="4" name="Rectangle 3"/>
          <p:cNvSpPr/>
          <p:nvPr userDrawn="1"/>
        </p:nvSpPr>
        <p:spPr>
          <a:xfrm>
            <a:off x="0" y="1"/>
            <a:ext cx="9144000" cy="1028700"/>
          </a:xfrm>
          <a:prstGeom prst="rect">
            <a:avLst/>
          </a:prstGeom>
          <a:ln>
            <a:solidFill>
              <a:srgbClr val="4F8CB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4400" dirty="0">
                <a:solidFill>
                  <a:schemeClr val="bg1"/>
                </a:solidFill>
              </a:rPr>
              <a:t>	</a:t>
            </a:r>
          </a:p>
        </p:txBody>
      </p:sp>
      <p:sp>
        <p:nvSpPr>
          <p:cNvPr id="2" name="Title 1"/>
          <p:cNvSpPr>
            <a:spLocks noGrp="1"/>
          </p:cNvSpPr>
          <p:nvPr>
            <p:ph type="ctrTitle"/>
          </p:nvPr>
        </p:nvSpPr>
        <p:spPr>
          <a:xfrm>
            <a:off x="228600" y="0"/>
            <a:ext cx="7772400" cy="1066800"/>
          </a:xfrm>
        </p:spPr>
        <p:txBody>
          <a:bodyPr/>
          <a:lstStyle>
            <a:lvl1pPr>
              <a:defRPr baseline="0">
                <a:solidFill>
                  <a:srgbClr val="DDF3FF"/>
                </a:solidFill>
              </a:defRPr>
            </a:lvl1pPr>
          </a:lstStyle>
          <a:p>
            <a:r>
              <a:rPr lang="en-US" dirty="0" smtClean="0"/>
              <a:t>Click to edit Master title style</a:t>
            </a:r>
            <a:endParaRPr lang="en-US" dirty="0"/>
          </a:p>
        </p:txBody>
      </p:sp>
    </p:spTree>
    <p:extLst>
      <p:ext uri="{BB962C8B-B14F-4D97-AF65-F5344CB8AC3E}">
        <p14:creationId xmlns:p14="http://schemas.microsoft.com/office/powerpoint/2010/main" val="2271046640"/>
      </p:ext>
    </p:extLst>
  </p:cSld>
  <p:clrMapOvr>
    <a:overrideClrMapping bg1="lt1" tx1="dk1" bg2="lt2" tx2="dk2" accent1="accent1" accent2="accent2" accent3="accent3" accent4="accent4" accent5="accent5" accent6="accent6" hlink="hlink" folHlink="folHlink"/>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9_Title Slide">
    <p:spTree>
      <p:nvGrpSpPr>
        <p:cNvPr id="1" name=""/>
        <p:cNvGrpSpPr/>
        <p:nvPr/>
      </p:nvGrpSpPr>
      <p:grpSpPr>
        <a:xfrm>
          <a:off x="0" y="0"/>
          <a:ext cx="0" cy="0"/>
          <a:chOff x="0" y="0"/>
          <a:chExt cx="0" cy="0"/>
        </a:xfrm>
      </p:grpSpPr>
      <p:pic>
        <p:nvPicPr>
          <p:cNvPr id="3" name="Picture 6" descr="C:\Users\jena\AppData\Local\Microsoft\Windows\Temporary Internet Files\Content.Outlook\TH1SZ6A7\MomsRisingLogo.png"/>
          <p:cNvPicPr>
            <a:picLocks noChangeAspect="1" noChangeArrowheads="1"/>
          </p:cNvPicPr>
          <p:nvPr/>
        </p:nvPicPr>
        <p:blipFill>
          <a:blip r:embed="rId2"/>
          <a:srcRect/>
          <a:stretch>
            <a:fillRect/>
          </a:stretch>
        </p:blipFill>
        <p:spPr bwMode="auto">
          <a:xfrm>
            <a:off x="5486400" y="6400800"/>
            <a:ext cx="3200400" cy="457200"/>
          </a:xfrm>
          <a:prstGeom prst="rect">
            <a:avLst/>
          </a:prstGeom>
          <a:noFill/>
          <a:ln w="9525">
            <a:noFill/>
            <a:miter lim="800000"/>
            <a:headEnd/>
            <a:tailEnd/>
          </a:ln>
        </p:spPr>
      </p:pic>
      <p:sp>
        <p:nvSpPr>
          <p:cNvPr id="4" name="Rectangle 3"/>
          <p:cNvSpPr/>
          <p:nvPr userDrawn="1"/>
        </p:nvSpPr>
        <p:spPr>
          <a:xfrm>
            <a:off x="0" y="1"/>
            <a:ext cx="9144000" cy="1028700"/>
          </a:xfrm>
          <a:prstGeom prst="rect">
            <a:avLst/>
          </a:prstGeom>
          <a:ln>
            <a:solidFill>
              <a:srgbClr val="4F8CB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4400" dirty="0">
                <a:solidFill>
                  <a:schemeClr val="bg1"/>
                </a:solidFill>
              </a:rPr>
              <a:t>	</a:t>
            </a:r>
          </a:p>
        </p:txBody>
      </p:sp>
      <p:sp>
        <p:nvSpPr>
          <p:cNvPr id="2" name="Title 1"/>
          <p:cNvSpPr>
            <a:spLocks noGrp="1"/>
          </p:cNvSpPr>
          <p:nvPr>
            <p:ph type="ctrTitle"/>
          </p:nvPr>
        </p:nvSpPr>
        <p:spPr>
          <a:xfrm>
            <a:off x="228600" y="0"/>
            <a:ext cx="7772400" cy="1066800"/>
          </a:xfrm>
        </p:spPr>
        <p:txBody>
          <a:bodyPr/>
          <a:lstStyle>
            <a:lvl1pPr>
              <a:defRPr baseline="0">
                <a:solidFill>
                  <a:srgbClr val="DDF3FF"/>
                </a:solidFill>
              </a:defRPr>
            </a:lvl1pPr>
          </a:lstStyle>
          <a:p>
            <a:r>
              <a:rPr lang="en-US" dirty="0" smtClean="0"/>
              <a:t>Click to edit Master title style</a:t>
            </a:r>
            <a:endParaRPr lang="en-US" dirty="0"/>
          </a:p>
        </p:txBody>
      </p:sp>
    </p:spTree>
    <p:extLst>
      <p:ext uri="{BB962C8B-B14F-4D97-AF65-F5344CB8AC3E}">
        <p14:creationId xmlns:p14="http://schemas.microsoft.com/office/powerpoint/2010/main" val="1041712416"/>
      </p:ext>
    </p:extLst>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6210C05-2DE3-43E2-9C72-6AF5B725AD48}" type="datetimeFigureOut">
              <a:rPr lang="en-US" smtClean="0"/>
              <a:pPr/>
              <a:t>10/11/15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DB8F348-7104-4730-8E94-BAE6363C76BF}"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6210C05-2DE3-43E2-9C72-6AF5B725AD48}" type="datetimeFigureOut">
              <a:rPr lang="en-US" smtClean="0"/>
              <a:pPr/>
              <a:t>10/11/15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DB8F348-7104-4730-8E94-BAE6363C76BF}"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A6210C05-2DE3-43E2-9C72-6AF5B725AD48}" type="datetimeFigureOut">
              <a:rPr lang="en-US" smtClean="0"/>
              <a:pPr/>
              <a:t>10/11/15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DB8F348-7104-4730-8E94-BAE6363C76BF}"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A6210C05-2DE3-43E2-9C72-6AF5B725AD48}" type="datetimeFigureOut">
              <a:rPr lang="en-US" smtClean="0"/>
              <a:pPr/>
              <a:t>10/11/15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DB8F348-7104-4730-8E94-BAE6363C76BF}"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A6210C05-2DE3-43E2-9C72-6AF5B725AD48}" type="datetimeFigureOut">
              <a:rPr lang="en-US" smtClean="0"/>
              <a:pPr/>
              <a:t>10/11/15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DB8F348-7104-4730-8E94-BAE6363C76BF}"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6210C05-2DE3-43E2-9C72-6AF5B725AD48}" type="datetimeFigureOut">
              <a:rPr lang="en-US" smtClean="0"/>
              <a:pPr/>
              <a:t>10/11/15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DB8F348-7104-4730-8E94-BAE6363C76BF}"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6210C05-2DE3-43E2-9C72-6AF5B725AD48}" type="datetimeFigureOut">
              <a:rPr lang="en-US" smtClean="0"/>
              <a:pPr/>
              <a:t>10/11/15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DB8F348-7104-4730-8E94-BAE6363C76BF}"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6210C05-2DE3-43E2-9C72-6AF5B725AD48}" type="datetimeFigureOut">
              <a:rPr lang="en-US" smtClean="0"/>
              <a:pPr/>
              <a:t>10/11/15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DB8F348-7104-4730-8E94-BAE6363C76BF}"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6210C05-2DE3-43E2-9C72-6AF5B725AD48}" type="datetimeFigureOut">
              <a:rPr lang="en-US" smtClean="0"/>
              <a:pPr/>
              <a:t>10/11/15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DB8F348-7104-4730-8E94-BAE6363C76BF}"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709" r:id="rId12"/>
    <p:sldLayoutId id="2147483710" r:id="rId13"/>
    <p:sldLayoutId id="2147483711" r:id="rId14"/>
    <p:sldLayoutId id="2147483712" r:id="rId15"/>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4" Type="http://schemas.openxmlformats.org/officeDocument/2006/relationships/image" Target="../media/image3.png"/><Relationship Id="rId5" Type="http://schemas.openxmlformats.org/officeDocument/2006/relationships/image" Target="../media/image4.emf"/><Relationship Id="rId1" Type="http://schemas.openxmlformats.org/officeDocument/2006/relationships/slideLayout" Target="../slideLayouts/slideLayout7.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18.jpg"/><Relationship Id="rId4" Type="http://schemas.openxmlformats.org/officeDocument/2006/relationships/image" Target="../media/image19.jpg"/><Relationship Id="rId1" Type="http://schemas.openxmlformats.org/officeDocument/2006/relationships/slideLayout" Target="../slideLayouts/slideLayout7.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1.xml"/><Relationship Id="rId3" Type="http://schemas.openxmlformats.org/officeDocument/2006/relationships/image" Target="../media/image20.jpg"/></Relationships>
</file>

<file path=ppt/slides/_rels/slide12.xml.rels><?xml version="1.0" encoding="UTF-8" standalone="yes"?>
<Relationships xmlns="http://schemas.openxmlformats.org/package/2006/relationships"><Relationship Id="rId3" Type="http://schemas.openxmlformats.org/officeDocument/2006/relationships/image" Target="../media/image21.jpeg"/><Relationship Id="rId4" Type="http://schemas.openxmlformats.org/officeDocument/2006/relationships/image" Target="../media/image22.jpg"/><Relationship Id="rId5" Type="http://schemas.openxmlformats.org/officeDocument/2006/relationships/image" Target="../media/image23.jpeg"/><Relationship Id="rId1" Type="http://schemas.openxmlformats.org/officeDocument/2006/relationships/slideLayout" Target="../slideLayouts/slideLayout7.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3" Type="http://schemas.openxmlformats.org/officeDocument/2006/relationships/image" Target="../media/image24.jpg"/><Relationship Id="rId4" Type="http://schemas.openxmlformats.org/officeDocument/2006/relationships/image" Target="../media/image25.jpg"/><Relationship Id="rId5" Type="http://schemas.openxmlformats.org/officeDocument/2006/relationships/image" Target="../media/image26.jpeg"/><Relationship Id="rId1" Type="http://schemas.openxmlformats.org/officeDocument/2006/relationships/slideLayout" Target="../slideLayouts/slideLayout7.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3" Type="http://schemas.openxmlformats.org/officeDocument/2006/relationships/image" Target="../media/image27.jpeg"/><Relationship Id="rId4" Type="http://schemas.openxmlformats.org/officeDocument/2006/relationships/image" Target="../media/image28.jpeg"/><Relationship Id="rId1" Type="http://schemas.openxmlformats.org/officeDocument/2006/relationships/slideLayout" Target="../slideLayouts/slideLayout7.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3" Type="http://schemas.openxmlformats.org/officeDocument/2006/relationships/diagramData" Target="../diagrams/data1.xml"/><Relationship Id="rId4" Type="http://schemas.openxmlformats.org/officeDocument/2006/relationships/diagramLayout" Target="../diagrams/layout1.xml"/><Relationship Id="rId5" Type="http://schemas.openxmlformats.org/officeDocument/2006/relationships/diagramQuickStyle" Target="../diagrams/quickStyle1.xml"/><Relationship Id="rId6" Type="http://schemas.openxmlformats.org/officeDocument/2006/relationships/diagramColors" Target="../diagrams/colors1.xml"/><Relationship Id="rId7" Type="http://schemas.microsoft.com/office/2007/relationships/diagramDrawing" Target="../diagrams/drawing1.xml"/><Relationship Id="rId1" Type="http://schemas.openxmlformats.org/officeDocument/2006/relationships/slideLayout" Target="../slideLayouts/slideLayout7.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3" Type="http://schemas.openxmlformats.org/officeDocument/2006/relationships/image" Target="../media/image29.tiff"/><Relationship Id="rId4" Type="http://schemas.openxmlformats.org/officeDocument/2006/relationships/image" Target="../media/image30.tiff"/><Relationship Id="rId5" Type="http://schemas.openxmlformats.org/officeDocument/2006/relationships/image" Target="../media/image31.tiff"/><Relationship Id="rId6" Type="http://schemas.openxmlformats.org/officeDocument/2006/relationships/image" Target="../media/image32.tiff"/><Relationship Id="rId7" Type="http://schemas.openxmlformats.org/officeDocument/2006/relationships/image" Target="../media/image33.tiff"/><Relationship Id="rId1" Type="http://schemas.openxmlformats.org/officeDocument/2006/relationships/slideLayout" Target="../slideLayouts/slideLayout7.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3" Type="http://schemas.openxmlformats.org/officeDocument/2006/relationships/image" Target="../media/image34.tiff"/><Relationship Id="rId4" Type="http://schemas.openxmlformats.org/officeDocument/2006/relationships/image" Target="../media/image35.tiff"/><Relationship Id="rId5" Type="http://schemas.openxmlformats.org/officeDocument/2006/relationships/image" Target="../media/image36.tiff"/><Relationship Id="rId6" Type="http://schemas.openxmlformats.org/officeDocument/2006/relationships/image" Target="../media/image37.tiff"/><Relationship Id="rId1" Type="http://schemas.openxmlformats.org/officeDocument/2006/relationships/slideLayout" Target="../slideLayouts/slideLayout7.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3" Type="http://schemas.openxmlformats.org/officeDocument/2006/relationships/image" Target="../media/image38.tiff"/><Relationship Id="rId4" Type="http://schemas.openxmlformats.org/officeDocument/2006/relationships/image" Target="../media/image39.tiff"/><Relationship Id="rId5" Type="http://schemas.openxmlformats.org/officeDocument/2006/relationships/image" Target="../media/image40.tiff"/><Relationship Id="rId1" Type="http://schemas.openxmlformats.org/officeDocument/2006/relationships/slideLayout" Target="../slideLayouts/slideLayout7.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3" Type="http://schemas.openxmlformats.org/officeDocument/2006/relationships/image" Target="../media/image41.tiff"/><Relationship Id="rId4" Type="http://schemas.openxmlformats.org/officeDocument/2006/relationships/image" Target="../media/image42.tiff"/><Relationship Id="rId1" Type="http://schemas.openxmlformats.org/officeDocument/2006/relationships/slideLayout" Target="../slideLayouts/slideLayout7.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xml"/><Relationship Id="rId3" Type="http://schemas.openxmlformats.org/officeDocument/2006/relationships/image" Target="../media/image5.jp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0.xml"/><Relationship Id="rId3" Type="http://schemas.openxmlformats.org/officeDocument/2006/relationships/image" Target="../media/image43.png"/></Relationships>
</file>

<file path=ppt/slides/_rels/slide21.xml.rels><?xml version="1.0" encoding="UTF-8" standalone="yes"?>
<Relationships xmlns="http://schemas.openxmlformats.org/package/2006/relationships"><Relationship Id="rId3" Type="http://schemas.openxmlformats.org/officeDocument/2006/relationships/image" Target="../media/image44.png"/><Relationship Id="rId4" Type="http://schemas.openxmlformats.org/officeDocument/2006/relationships/image" Target="../media/image45.png"/><Relationship Id="rId5" Type="http://schemas.openxmlformats.org/officeDocument/2006/relationships/image" Target="../media/image46.png"/><Relationship Id="rId6" Type="http://schemas.openxmlformats.org/officeDocument/2006/relationships/image" Target="../media/image47.png"/><Relationship Id="rId1" Type="http://schemas.openxmlformats.org/officeDocument/2006/relationships/slideLayout" Target="../slideLayouts/slideLayout7.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2.xml"/><Relationship Id="rId3" Type="http://schemas.openxmlformats.org/officeDocument/2006/relationships/image" Target="../media/image48.jpg"/></Relationships>
</file>

<file path=ppt/slides/_rels/slide23.xml.rels><?xml version="1.0" encoding="UTF-8" standalone="yes"?>
<Relationships xmlns="http://schemas.openxmlformats.org/package/2006/relationships"><Relationship Id="rId11" Type="http://schemas.microsoft.com/office/2007/relationships/diagramDrawing" Target="../diagrams/drawing2.xml"/><Relationship Id="rId12" Type="http://schemas.openxmlformats.org/officeDocument/2006/relationships/image" Target="../media/image53.png"/><Relationship Id="rId1" Type="http://schemas.openxmlformats.org/officeDocument/2006/relationships/slideLayout" Target="../slideLayouts/slideLayout6.xml"/><Relationship Id="rId2" Type="http://schemas.openxmlformats.org/officeDocument/2006/relationships/notesSlide" Target="../notesSlides/notesSlide23.xml"/><Relationship Id="rId3" Type="http://schemas.openxmlformats.org/officeDocument/2006/relationships/image" Target="../media/image49.jpeg"/><Relationship Id="rId4" Type="http://schemas.openxmlformats.org/officeDocument/2006/relationships/image" Target="../media/image50.png"/><Relationship Id="rId5" Type="http://schemas.openxmlformats.org/officeDocument/2006/relationships/image" Target="../media/image51.png"/><Relationship Id="rId6" Type="http://schemas.openxmlformats.org/officeDocument/2006/relationships/image" Target="../media/image52.png"/><Relationship Id="rId7" Type="http://schemas.openxmlformats.org/officeDocument/2006/relationships/diagramData" Target="../diagrams/data2.xml"/><Relationship Id="rId8" Type="http://schemas.openxmlformats.org/officeDocument/2006/relationships/diagramLayout" Target="../diagrams/layout2.xml"/><Relationship Id="rId9" Type="http://schemas.openxmlformats.org/officeDocument/2006/relationships/diagramQuickStyle" Target="../diagrams/quickStyle2.xml"/><Relationship Id="rId10" Type="http://schemas.openxmlformats.org/officeDocument/2006/relationships/diagramColors" Target="../diagrams/colors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4.xml"/><Relationship Id="rId3" Type="http://schemas.openxmlformats.org/officeDocument/2006/relationships/image" Target="../media/image54.tiff"/></Relationships>
</file>

<file path=ppt/slides/_rels/slide25.xml.rels><?xml version="1.0" encoding="UTF-8" standalone="yes"?>
<Relationships xmlns="http://schemas.openxmlformats.org/package/2006/relationships"><Relationship Id="rId3" Type="http://schemas.openxmlformats.org/officeDocument/2006/relationships/image" Target="../media/image55.tiff"/><Relationship Id="rId4" Type="http://schemas.openxmlformats.org/officeDocument/2006/relationships/image" Target="../media/image56.tiff"/><Relationship Id="rId1" Type="http://schemas.openxmlformats.org/officeDocument/2006/relationships/slideLayout" Target="../slideLayouts/slideLayout7.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3" Type="http://schemas.openxmlformats.org/officeDocument/2006/relationships/image" Target="../media/image57.tiff"/><Relationship Id="rId4" Type="http://schemas.openxmlformats.org/officeDocument/2006/relationships/image" Target="../media/image54.tiff"/><Relationship Id="rId5" Type="http://schemas.openxmlformats.org/officeDocument/2006/relationships/image" Target="../media/image58.tiff"/><Relationship Id="rId1" Type="http://schemas.openxmlformats.org/officeDocument/2006/relationships/slideLayout" Target="../slideLayouts/slideLayout7.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3" Type="http://schemas.openxmlformats.org/officeDocument/2006/relationships/image" Target="../media/image59.tiff"/><Relationship Id="rId4" Type="http://schemas.openxmlformats.org/officeDocument/2006/relationships/image" Target="../media/image60.tiff"/><Relationship Id="rId1" Type="http://schemas.openxmlformats.org/officeDocument/2006/relationships/slideLayout" Target="../slideLayouts/slideLayout7.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3" Type="http://schemas.openxmlformats.org/officeDocument/2006/relationships/diagramData" Target="../diagrams/data3.xml"/><Relationship Id="rId4" Type="http://schemas.openxmlformats.org/officeDocument/2006/relationships/diagramLayout" Target="../diagrams/layout3.xml"/><Relationship Id="rId5" Type="http://schemas.openxmlformats.org/officeDocument/2006/relationships/diagramQuickStyle" Target="../diagrams/quickStyle3.xml"/><Relationship Id="rId6" Type="http://schemas.openxmlformats.org/officeDocument/2006/relationships/diagramColors" Target="../diagrams/colors3.xml"/><Relationship Id="rId7" Type="http://schemas.microsoft.com/office/2007/relationships/diagramDrawing" Target="../diagrams/drawing3.xml"/><Relationship Id="rId1" Type="http://schemas.openxmlformats.org/officeDocument/2006/relationships/slideLayout" Target="../slideLayouts/slideLayout7.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9.xml"/><Relationship Id="rId3" Type="http://schemas.openxmlformats.org/officeDocument/2006/relationships/image" Target="../media/image61.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xml"/><Relationship Id="rId3" Type="http://schemas.openxmlformats.org/officeDocument/2006/relationships/image" Target="../media/image6.jp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0.xml"/><Relationship Id="rId3" Type="http://schemas.openxmlformats.org/officeDocument/2006/relationships/image" Target="../media/image62.jp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1.xml"/><Relationship Id="rId3" Type="http://schemas.openxmlformats.org/officeDocument/2006/relationships/image" Target="../media/image63.jpe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2.xml"/><Relationship Id="rId3" Type="http://schemas.openxmlformats.org/officeDocument/2006/relationships/image" Target="../media/image64.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3.xml"/></Relationships>
</file>

<file path=ppt/slides/_rels/slide34.xml.rels><?xml version="1.0" encoding="UTF-8" standalone="yes"?>
<Relationships xmlns="http://schemas.openxmlformats.org/package/2006/relationships"><Relationship Id="rId3" Type="http://schemas.openxmlformats.org/officeDocument/2006/relationships/image" Target="../media/image65.jpg"/><Relationship Id="rId4" Type="http://schemas.openxmlformats.org/officeDocument/2006/relationships/image" Target="../media/image66.jpg"/><Relationship Id="rId5" Type="http://schemas.openxmlformats.org/officeDocument/2006/relationships/image" Target="../media/image67.jpg"/><Relationship Id="rId1" Type="http://schemas.openxmlformats.org/officeDocument/2006/relationships/slideLayout" Target="../slideLayouts/slideLayout7.xml"/><Relationship Id="rId2" Type="http://schemas.openxmlformats.org/officeDocument/2006/relationships/notesSlide" Target="../notesSlides/notesSlide3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68.tiff"/></Relationships>
</file>

<file path=ppt/slides/_rels/slide37.xml.rels><?xml version="1.0" encoding="UTF-8" standalone="yes"?>
<Relationships xmlns="http://schemas.openxmlformats.org/package/2006/relationships"><Relationship Id="rId3" Type="http://schemas.openxmlformats.org/officeDocument/2006/relationships/image" Target="../media/image69.tiff"/><Relationship Id="rId4" Type="http://schemas.openxmlformats.org/officeDocument/2006/relationships/image" Target="../media/image70.tiff"/><Relationship Id="rId1" Type="http://schemas.openxmlformats.org/officeDocument/2006/relationships/slideLayout" Target="../slideLayouts/slideLayout2.xml"/><Relationship Id="rId2" Type="http://schemas.openxmlformats.org/officeDocument/2006/relationships/notesSlide" Target="../notesSlides/notesSlide36.xml"/></Relationships>
</file>

<file path=ppt/slides/_rels/slide38.xml.rels><?xml version="1.0" encoding="UTF-8" standalone="yes"?>
<Relationships xmlns="http://schemas.openxmlformats.org/package/2006/relationships"><Relationship Id="rId3" Type="http://schemas.openxmlformats.org/officeDocument/2006/relationships/image" Target="../media/image71.tiff"/><Relationship Id="rId4" Type="http://schemas.openxmlformats.org/officeDocument/2006/relationships/image" Target="../media/image72.tiff"/><Relationship Id="rId1" Type="http://schemas.openxmlformats.org/officeDocument/2006/relationships/slideLayout" Target="../slideLayouts/slideLayout7.xml"/><Relationship Id="rId2" Type="http://schemas.openxmlformats.org/officeDocument/2006/relationships/notesSlide" Target="../notesSlides/notesSlide3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7.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diagramData" Target="../diagrams/data4.xml"/><Relationship Id="rId4" Type="http://schemas.openxmlformats.org/officeDocument/2006/relationships/diagramLayout" Target="../diagrams/layout4.xml"/><Relationship Id="rId5" Type="http://schemas.openxmlformats.org/officeDocument/2006/relationships/diagramQuickStyle" Target="../diagrams/quickStyle4.xml"/><Relationship Id="rId6" Type="http://schemas.openxmlformats.org/officeDocument/2006/relationships/diagramColors" Target="../diagrams/colors4.xml"/><Relationship Id="rId7" Type="http://schemas.microsoft.com/office/2007/relationships/diagramDrawing" Target="../diagrams/drawing4.xml"/><Relationship Id="rId1" Type="http://schemas.openxmlformats.org/officeDocument/2006/relationships/slideLayout" Target="../slideLayouts/slideLayout7.xml"/><Relationship Id="rId2" Type="http://schemas.openxmlformats.org/officeDocument/2006/relationships/notesSlide" Target="../notesSlides/notesSlide39.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8.jpg"/><Relationship Id="rId4" Type="http://schemas.openxmlformats.org/officeDocument/2006/relationships/image" Target="../media/image9.jpeg"/><Relationship Id="rId1" Type="http://schemas.openxmlformats.org/officeDocument/2006/relationships/slideLayout" Target="../slideLayouts/slideLayout7.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image" Target="../media/image10.jpg"/><Relationship Id="rId4" Type="http://schemas.openxmlformats.org/officeDocument/2006/relationships/image" Target="../media/image11.jpg"/><Relationship Id="rId1" Type="http://schemas.openxmlformats.org/officeDocument/2006/relationships/slideLayout" Target="../slideLayouts/slideLayout7.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image" Target="../media/image12.jpg"/><Relationship Id="rId4" Type="http://schemas.openxmlformats.org/officeDocument/2006/relationships/image" Target="../media/image13.jpg"/><Relationship Id="rId1" Type="http://schemas.openxmlformats.org/officeDocument/2006/relationships/slideLayout" Target="../slideLayouts/slideLayout7.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image" Target="../media/image14.jpg"/><Relationship Id="rId4" Type="http://schemas.openxmlformats.org/officeDocument/2006/relationships/image" Target="../media/image15.jpg"/><Relationship Id="rId1" Type="http://schemas.openxmlformats.org/officeDocument/2006/relationships/slideLayout" Target="../slideLayouts/slideLayout7.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image" Target="../media/image16.jpg"/><Relationship Id="rId4" Type="http://schemas.openxmlformats.org/officeDocument/2006/relationships/image" Target="../media/image17.jpg"/><Relationship Id="rId1" Type="http://schemas.openxmlformats.org/officeDocument/2006/relationships/slideLayout" Target="../slideLayouts/slideLayout7.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Carpatho-Rusyn_sub-groups_-_Presov_area_Lemkos_(left_side)_and_Przemyśl_area_Ukrainians_in_original_goral_folk-costumes..jpg"/>
          <p:cNvPicPr>
            <a:picLocks noChangeAspect="1"/>
          </p:cNvPicPr>
          <p:nvPr/>
        </p:nvPicPr>
        <p:blipFill rotWithShape="1">
          <a:blip r:embed="rId3">
            <a:extLst>
              <a:ext uri="{28A0092B-C50C-407E-A947-70E740481C1C}">
                <a14:useLocalDpi xmlns:a14="http://schemas.microsoft.com/office/drawing/2010/main" val="0"/>
              </a:ext>
            </a:extLst>
          </a:blip>
          <a:srcRect t="20010"/>
          <a:stretch/>
        </p:blipFill>
        <p:spPr>
          <a:xfrm>
            <a:off x="824980" y="914400"/>
            <a:ext cx="7494039" cy="44958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7" name="TextBox 6"/>
          <p:cNvSpPr txBox="1"/>
          <p:nvPr/>
        </p:nvSpPr>
        <p:spPr>
          <a:xfrm>
            <a:off x="824980" y="5638800"/>
            <a:ext cx="2502596" cy="307777"/>
          </a:xfrm>
          <a:prstGeom prst="rect">
            <a:avLst/>
          </a:prstGeom>
          <a:noFill/>
        </p:spPr>
        <p:txBody>
          <a:bodyPr wrap="none" rtlCol="0">
            <a:spAutoFit/>
          </a:bodyPr>
          <a:lstStyle/>
          <a:p>
            <a:r>
              <a:rPr lang="en-US" sz="1400" dirty="0" smtClean="0"/>
              <a:t>Images: Wikimedia &amp; Wikipedia</a:t>
            </a:r>
            <a:endParaRPr lang="en-US" sz="1400" dirty="0"/>
          </a:p>
        </p:txBody>
      </p:sp>
      <p:sp>
        <p:nvSpPr>
          <p:cNvPr id="8" name="TextBox 7"/>
          <p:cNvSpPr txBox="1"/>
          <p:nvPr/>
        </p:nvSpPr>
        <p:spPr>
          <a:xfrm>
            <a:off x="0" y="-76200"/>
            <a:ext cx="9144000" cy="769441"/>
          </a:xfrm>
          <a:prstGeom prst="rect">
            <a:avLst/>
          </a:prstGeom>
          <a:solidFill>
            <a:srgbClr val="92D050"/>
          </a:solidFill>
        </p:spPr>
        <p:txBody>
          <a:bodyPr wrap="square" rtlCol="0">
            <a:spAutoFit/>
          </a:bodyPr>
          <a:lstStyle/>
          <a:p>
            <a:pPr algn="ctr"/>
            <a:r>
              <a:rPr lang="en-US" sz="4400" b="1" dirty="0" smtClean="0"/>
              <a:t>Online Presence &amp; Strategy</a:t>
            </a:r>
            <a:endParaRPr lang="en-US" sz="4400" b="1" dirty="0"/>
          </a:p>
        </p:txBody>
      </p:sp>
      <p:pic>
        <p:nvPicPr>
          <p:cNvPr id="9" name="Picture 8" descr="tech2empower-final[3].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615896" y="6196629"/>
            <a:ext cx="3492673" cy="659727"/>
          </a:xfrm>
          <a:prstGeom prst="rect">
            <a:avLst/>
          </a:prstGeom>
        </p:spPr>
      </p:pic>
      <p:pic>
        <p:nvPicPr>
          <p:cNvPr id="10" name="Picture 9" descr="Wake_Logo_Color_Horizontal.eps"/>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162800" y="5715000"/>
            <a:ext cx="1781909" cy="609600"/>
          </a:xfrm>
          <a:prstGeom prst="rect">
            <a:avLst/>
          </a:prstGeom>
        </p:spPr>
      </p:pic>
    </p:spTree>
    <p:extLst>
      <p:ext uri="{BB962C8B-B14F-4D97-AF65-F5344CB8AC3E}">
        <p14:creationId xmlns:p14="http://schemas.microsoft.com/office/powerpoint/2010/main" val="186341961"/>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8600" y="228600"/>
            <a:ext cx="4191000" cy="5212057"/>
          </a:xfrm>
          <a:prstGeom prst="rect">
            <a:avLst/>
          </a:prstGeom>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490258" y="1524000"/>
            <a:ext cx="4577542" cy="4491037"/>
          </a:xfrm>
          <a:prstGeom prst="rect">
            <a:avLst/>
          </a:prstGeom>
        </p:spPr>
      </p:pic>
    </p:spTree>
    <p:extLst>
      <p:ext uri="{BB962C8B-B14F-4D97-AF65-F5344CB8AC3E}">
        <p14:creationId xmlns:p14="http://schemas.microsoft.com/office/powerpoint/2010/main" val="371347723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14400" y="609600"/>
            <a:ext cx="7057952" cy="5486400"/>
          </a:xfrm>
          <a:prstGeom prst="rect">
            <a:avLst/>
          </a:prstGeom>
        </p:spPr>
      </p:pic>
    </p:spTree>
    <p:extLst>
      <p:ext uri="{BB962C8B-B14F-4D97-AF65-F5344CB8AC3E}">
        <p14:creationId xmlns:p14="http://schemas.microsoft.com/office/powerpoint/2010/main" val="1074223700"/>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2400" y="228600"/>
            <a:ext cx="3886200" cy="2492264"/>
          </a:xfrm>
          <a:prstGeom prst="rect">
            <a:avLst/>
          </a:prstGeom>
        </p:spPr>
      </p:pic>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82382" y="381000"/>
            <a:ext cx="4361242" cy="6152147"/>
          </a:xfrm>
          <a:prstGeom prst="rect">
            <a:avLst/>
          </a:prstGeom>
        </p:spPr>
      </p:pic>
      <p:pic>
        <p:nvPicPr>
          <p:cNvPr id="5" name="Picture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14812" y="2895600"/>
            <a:ext cx="3361375" cy="3429001"/>
          </a:xfrm>
          <a:prstGeom prst="rect">
            <a:avLst/>
          </a:prstGeom>
        </p:spPr>
      </p:pic>
    </p:spTree>
    <p:extLst>
      <p:ext uri="{BB962C8B-B14F-4D97-AF65-F5344CB8AC3E}">
        <p14:creationId xmlns:p14="http://schemas.microsoft.com/office/powerpoint/2010/main" val="998846412"/>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28600"/>
            <a:ext cx="6781800" cy="4042589"/>
          </a:xfrm>
          <a:prstGeom prst="rect">
            <a:avLst/>
          </a:prstGeom>
        </p:spPr>
      </p:pic>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001469" y="1235242"/>
            <a:ext cx="3560662" cy="5257800"/>
          </a:xfrm>
          <a:prstGeom prst="rect">
            <a:avLst/>
          </a:prstGeom>
        </p:spPr>
      </p:pic>
      <p:pic>
        <p:nvPicPr>
          <p:cNvPr id="5" name="Picture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981200" y="3352800"/>
            <a:ext cx="2590800" cy="3350384"/>
          </a:xfrm>
          <a:prstGeom prst="rect">
            <a:avLst/>
          </a:prstGeom>
        </p:spPr>
      </p:pic>
    </p:spTree>
    <p:extLst>
      <p:ext uri="{BB962C8B-B14F-4D97-AF65-F5344CB8AC3E}">
        <p14:creationId xmlns:p14="http://schemas.microsoft.com/office/powerpoint/2010/main" val="2816174106"/>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6775160" y="6488668"/>
            <a:ext cx="2334969" cy="369332"/>
          </a:xfrm>
          <a:prstGeom prst="rect">
            <a:avLst/>
          </a:prstGeom>
          <a:noFill/>
        </p:spPr>
        <p:txBody>
          <a:bodyPr wrap="none" rtlCol="0">
            <a:spAutoFit/>
          </a:bodyPr>
          <a:lstStyle/>
          <a:p>
            <a:r>
              <a:rPr lang="en-US" dirty="0" smtClean="0"/>
              <a:t>Images: </a:t>
            </a:r>
            <a:r>
              <a:rPr lang="en-US" dirty="0" err="1" smtClean="0"/>
              <a:t>Wikimedia.org</a:t>
            </a:r>
            <a:endParaRPr lang="en-US" dirty="0"/>
          </a:p>
        </p:txBody>
      </p:sp>
      <p:pic>
        <p:nvPicPr>
          <p:cNvPr id="8" name="Picture 7" descr="Russian_Dolls.jpg"/>
          <p:cNvPicPr>
            <a:picLocks noChangeAspect="1"/>
          </p:cNvPicPr>
          <p:nvPr/>
        </p:nvPicPr>
        <p:blipFill rotWithShape="1">
          <a:blip r:embed="rId3" cstate="print">
            <a:extLst>
              <a:ext uri="{28A0092B-C50C-407E-A947-70E740481C1C}">
                <a14:useLocalDpi xmlns:a14="http://schemas.microsoft.com/office/drawing/2010/main" val="0"/>
              </a:ext>
            </a:extLst>
          </a:blip>
          <a:srcRect l="19779" t="8579" r="4050" b="3089"/>
          <a:stretch/>
        </p:blipFill>
        <p:spPr>
          <a:xfrm>
            <a:off x="609600" y="1143000"/>
            <a:ext cx="3962400" cy="304348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9" name="Picture 8" descr="Floral_matryoshka_set_2_smallest_doll_nested.JPG"/>
          <p:cNvPicPr>
            <a:picLocks noChangeAspect="1"/>
          </p:cNvPicPr>
          <p:nvPr/>
        </p:nvPicPr>
        <p:blipFill rotWithShape="1">
          <a:blip r:embed="rId4" cstate="print">
            <a:extLst>
              <a:ext uri="{28A0092B-C50C-407E-A947-70E740481C1C}">
                <a14:useLocalDpi xmlns:a14="http://schemas.microsoft.com/office/drawing/2010/main" val="0"/>
              </a:ext>
            </a:extLst>
          </a:blip>
          <a:srcRect l="26092" t="10101" r="18780" b="10208"/>
          <a:stretch/>
        </p:blipFill>
        <p:spPr>
          <a:xfrm>
            <a:off x="4876800" y="2362200"/>
            <a:ext cx="2778594" cy="301244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10" name="TextBox 9"/>
          <p:cNvSpPr txBox="1"/>
          <p:nvPr/>
        </p:nvSpPr>
        <p:spPr>
          <a:xfrm>
            <a:off x="0" y="0"/>
            <a:ext cx="9144000" cy="584775"/>
          </a:xfrm>
          <a:prstGeom prst="rect">
            <a:avLst/>
          </a:prstGeom>
          <a:solidFill>
            <a:srgbClr val="92D050"/>
          </a:solidFill>
        </p:spPr>
        <p:txBody>
          <a:bodyPr wrap="square" rtlCol="0">
            <a:spAutoFit/>
          </a:bodyPr>
          <a:lstStyle/>
          <a:p>
            <a:pPr algn="ctr"/>
            <a:r>
              <a:rPr lang="en-US" sz="3200" b="1" dirty="0" smtClean="0"/>
              <a:t>What are the components of a digital presence? </a:t>
            </a:r>
            <a:endParaRPr lang="en-US" sz="3200" b="1" dirty="0"/>
          </a:p>
        </p:txBody>
      </p:sp>
    </p:spTree>
    <p:extLst>
      <p:ext uri="{BB962C8B-B14F-4D97-AF65-F5344CB8AC3E}">
        <p14:creationId xmlns:p14="http://schemas.microsoft.com/office/powerpoint/2010/main" val="3356806809"/>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6775160" y="6488668"/>
            <a:ext cx="2334969" cy="369332"/>
          </a:xfrm>
          <a:prstGeom prst="rect">
            <a:avLst/>
          </a:prstGeom>
          <a:noFill/>
        </p:spPr>
        <p:txBody>
          <a:bodyPr wrap="none" rtlCol="0">
            <a:spAutoFit/>
          </a:bodyPr>
          <a:lstStyle/>
          <a:p>
            <a:r>
              <a:rPr lang="en-US" dirty="0" smtClean="0"/>
              <a:t>Images: </a:t>
            </a:r>
            <a:r>
              <a:rPr lang="en-US" dirty="0" err="1" smtClean="0"/>
              <a:t>Wikimedia.org</a:t>
            </a:r>
            <a:endParaRPr lang="en-US" dirty="0"/>
          </a:p>
        </p:txBody>
      </p:sp>
      <p:sp>
        <p:nvSpPr>
          <p:cNvPr id="10" name="TextBox 9"/>
          <p:cNvSpPr txBox="1"/>
          <p:nvPr/>
        </p:nvSpPr>
        <p:spPr>
          <a:xfrm>
            <a:off x="0" y="0"/>
            <a:ext cx="9144000" cy="584775"/>
          </a:xfrm>
          <a:prstGeom prst="rect">
            <a:avLst/>
          </a:prstGeom>
          <a:solidFill>
            <a:srgbClr val="92D050"/>
          </a:solidFill>
        </p:spPr>
        <p:txBody>
          <a:bodyPr wrap="square" rtlCol="0">
            <a:spAutoFit/>
          </a:bodyPr>
          <a:lstStyle/>
          <a:p>
            <a:pPr algn="ctr"/>
            <a:r>
              <a:rPr lang="en-US" sz="3200" b="1" dirty="0" smtClean="0"/>
              <a:t>What are the components of a digital presence? </a:t>
            </a:r>
            <a:endParaRPr lang="en-US" sz="3200" b="1" dirty="0"/>
          </a:p>
        </p:txBody>
      </p:sp>
      <p:graphicFrame>
        <p:nvGraphicFramePr>
          <p:cNvPr id="2" name="Diagram 1"/>
          <p:cNvGraphicFramePr/>
          <p:nvPr>
            <p:extLst>
              <p:ext uri="{D42A27DB-BD31-4B8C-83A1-F6EECF244321}">
                <p14:modId xmlns:p14="http://schemas.microsoft.com/office/powerpoint/2010/main" val="3704268658"/>
              </p:ext>
            </p:extLst>
          </p:nvPr>
        </p:nvGraphicFramePr>
        <p:xfrm>
          <a:off x="1143000" y="1066800"/>
          <a:ext cx="6477000" cy="43942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782195929"/>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KARAT Coalition - About us with video.tiff"/>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791200" y="1135281"/>
            <a:ext cx="3124200" cy="2979519"/>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5" name="Picture 4" descr="KARAT Coalition - web.tiff"/>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01002" y="1050181"/>
            <a:ext cx="3075598" cy="2226419"/>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6" name="Picture 5" descr="KARAT Coalition - Facebook.tiff"/>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28600" y="3701748"/>
            <a:ext cx="2874264" cy="285145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7" name="Picture 6" descr="KARAT Coalition - sharing partners work.tiff"/>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805383" y="1905000"/>
            <a:ext cx="2833417" cy="25908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8" name="Picture 7" descr="KARAT Coalition - campaign photo - #RanaPlaza.tiff"/>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006682" y="4267200"/>
            <a:ext cx="2832518" cy="2457194"/>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9" name="TextBox 8"/>
          <p:cNvSpPr txBox="1"/>
          <p:nvPr/>
        </p:nvSpPr>
        <p:spPr>
          <a:xfrm>
            <a:off x="3124200" y="4572000"/>
            <a:ext cx="2839239" cy="1923604"/>
          </a:xfrm>
          <a:prstGeom prst="rect">
            <a:avLst/>
          </a:prstGeom>
          <a:noFill/>
        </p:spPr>
        <p:txBody>
          <a:bodyPr wrap="none" rtlCol="0">
            <a:spAutoFit/>
          </a:bodyPr>
          <a:lstStyle/>
          <a:p>
            <a:pPr indent="-100584">
              <a:buFont typeface="Arial"/>
              <a:buChar char="•"/>
            </a:pPr>
            <a:r>
              <a:rPr lang="en-US" sz="1700" dirty="0" smtClean="0"/>
              <a:t>Using Facebook, YouTube &amp; </a:t>
            </a:r>
          </a:p>
          <a:p>
            <a:r>
              <a:rPr lang="en-US" sz="1700" dirty="0" smtClean="0"/>
              <a:t>Picasa</a:t>
            </a:r>
          </a:p>
          <a:p>
            <a:pPr indent="-100584">
              <a:buFont typeface="Arial"/>
              <a:buChar char="•"/>
            </a:pPr>
            <a:r>
              <a:rPr lang="en-US" sz="1700" dirty="0" smtClean="0"/>
              <a:t>Acknowledging partners</a:t>
            </a:r>
          </a:p>
          <a:p>
            <a:pPr indent="-100584">
              <a:buFont typeface="Arial"/>
              <a:buChar char="•"/>
            </a:pPr>
            <a:r>
              <a:rPr lang="en-US" sz="1700" dirty="0" smtClean="0"/>
              <a:t>Co-hosting events</a:t>
            </a:r>
          </a:p>
          <a:p>
            <a:pPr indent="-100584">
              <a:buFont typeface="Arial"/>
              <a:buChar char="•"/>
            </a:pPr>
            <a:r>
              <a:rPr lang="en-US" sz="1700" dirty="0" smtClean="0"/>
              <a:t>Sharing about events</a:t>
            </a:r>
          </a:p>
          <a:p>
            <a:pPr indent="-100584">
              <a:buFont typeface="Arial"/>
              <a:buChar char="•"/>
            </a:pPr>
            <a:r>
              <a:rPr lang="en-US" sz="1700" dirty="0" smtClean="0"/>
              <a:t>Embedding video on website</a:t>
            </a:r>
          </a:p>
          <a:p>
            <a:pPr indent="-100584">
              <a:buFont typeface="Arial"/>
              <a:buChar char="•"/>
            </a:pPr>
            <a:r>
              <a:rPr lang="en-US" sz="1700" dirty="0" smtClean="0"/>
              <a:t>Multi-lingual website</a:t>
            </a:r>
            <a:endParaRPr lang="en-US" sz="1700" dirty="0"/>
          </a:p>
        </p:txBody>
      </p:sp>
      <p:sp>
        <p:nvSpPr>
          <p:cNvPr id="10" name="Donut 9"/>
          <p:cNvSpPr/>
          <p:nvPr/>
        </p:nvSpPr>
        <p:spPr>
          <a:xfrm>
            <a:off x="8229600" y="1066800"/>
            <a:ext cx="838200" cy="762000"/>
          </a:xfrm>
          <a:prstGeom prst="donut">
            <a:avLst>
              <a:gd name="adj" fmla="val 10972"/>
            </a:avLst>
          </a:prstGeom>
          <a:solidFill>
            <a:srgbClr val="FF0000"/>
          </a:solid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12" name="TextBox 11"/>
          <p:cNvSpPr txBox="1"/>
          <p:nvPr/>
        </p:nvSpPr>
        <p:spPr>
          <a:xfrm>
            <a:off x="-8338" y="0"/>
            <a:ext cx="9144000" cy="954107"/>
          </a:xfrm>
          <a:prstGeom prst="rect">
            <a:avLst/>
          </a:prstGeom>
          <a:solidFill>
            <a:srgbClr val="92D050"/>
          </a:solidFill>
        </p:spPr>
        <p:txBody>
          <a:bodyPr wrap="square" rtlCol="0">
            <a:spAutoFit/>
          </a:bodyPr>
          <a:lstStyle/>
          <a:p>
            <a:pPr algn="ctr"/>
            <a:r>
              <a:rPr lang="en-US" sz="3200" b="1" dirty="0"/>
              <a:t>EXAMPLE – KARAT Coalition</a:t>
            </a:r>
          </a:p>
          <a:p>
            <a:pPr algn="ctr"/>
            <a:r>
              <a:rPr lang="en-US" sz="2400" b="1" dirty="0"/>
              <a:t>A group of women’s rights </a:t>
            </a:r>
            <a:r>
              <a:rPr lang="en-US" sz="2400" b="1" dirty="0" smtClean="0"/>
              <a:t>organizations</a:t>
            </a:r>
            <a:endParaRPr lang="en-US" sz="2400" b="1" dirty="0"/>
          </a:p>
        </p:txBody>
      </p:sp>
    </p:spTree>
    <p:extLst>
      <p:ext uri="{BB962C8B-B14F-4D97-AF65-F5344CB8AC3E}">
        <p14:creationId xmlns:p14="http://schemas.microsoft.com/office/powerpoint/2010/main" val="150810700"/>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Natalia Morari - FB Page.tiff"/>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8600" y="1219200"/>
            <a:ext cx="4168977" cy="465857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4" name="Picture 3" descr="Natalia Morari - personal brand.tiff"/>
          <p:cNvPicPr>
            <a:picLocks noChangeAspect="1"/>
          </p:cNvPicPr>
          <p:nvPr/>
        </p:nvPicPr>
        <p:blipFill rotWithShape="1">
          <a:blip r:embed="rId4" cstate="print">
            <a:extLst>
              <a:ext uri="{28A0092B-C50C-407E-A947-70E740481C1C}">
                <a14:useLocalDpi xmlns:a14="http://schemas.microsoft.com/office/drawing/2010/main" val="0"/>
              </a:ext>
            </a:extLst>
          </a:blip>
          <a:srcRect t="26769" r="5616"/>
          <a:stretch/>
        </p:blipFill>
        <p:spPr>
          <a:xfrm>
            <a:off x="5486400" y="1254072"/>
            <a:ext cx="3438861" cy="148912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5" name="Picture 4" descr="Natalia Morari - FB video.tiff"/>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181600" y="2900449"/>
            <a:ext cx="3772262" cy="1823951"/>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6" name="Picture 5" descr="Natalia Morari - Twitter.tiff"/>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352800" y="4328406"/>
            <a:ext cx="3028833" cy="25146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7" name="TextBox 6"/>
          <p:cNvSpPr txBox="1"/>
          <p:nvPr/>
        </p:nvSpPr>
        <p:spPr>
          <a:xfrm>
            <a:off x="6477000" y="5181600"/>
            <a:ext cx="2480166" cy="2031325"/>
          </a:xfrm>
          <a:prstGeom prst="rect">
            <a:avLst/>
          </a:prstGeom>
          <a:noFill/>
        </p:spPr>
        <p:txBody>
          <a:bodyPr wrap="none" rtlCol="0">
            <a:spAutoFit/>
          </a:bodyPr>
          <a:lstStyle/>
          <a:p>
            <a:pPr marL="285750" indent="-285750">
              <a:buFont typeface="Arial"/>
              <a:buChar char="•"/>
            </a:pPr>
            <a:r>
              <a:rPr lang="en-US" dirty="0" smtClean="0"/>
              <a:t>Most posts are public</a:t>
            </a:r>
          </a:p>
          <a:p>
            <a:pPr marL="285750" indent="-285750">
              <a:buFont typeface="Arial"/>
              <a:buChar char="•"/>
            </a:pPr>
            <a:r>
              <a:rPr lang="en-US" dirty="0" smtClean="0"/>
              <a:t>Tagging partners and </a:t>
            </a:r>
          </a:p>
          <a:p>
            <a:r>
              <a:rPr lang="en-US" dirty="0" smtClean="0"/>
              <a:t>organizations</a:t>
            </a:r>
          </a:p>
          <a:p>
            <a:pPr marL="285750" indent="-285750">
              <a:buFont typeface="Arial"/>
              <a:buChar char="•"/>
            </a:pPr>
            <a:r>
              <a:rPr lang="en-US" dirty="0" smtClean="0"/>
              <a:t>Consistently posting</a:t>
            </a:r>
          </a:p>
          <a:p>
            <a:pPr marL="285750" indent="-285750">
              <a:buFont typeface="Arial"/>
              <a:buChar char="•"/>
            </a:pPr>
            <a:r>
              <a:rPr lang="en-US" dirty="0" smtClean="0"/>
              <a:t>Allows followers</a:t>
            </a:r>
          </a:p>
          <a:p>
            <a:endParaRPr lang="en-US" dirty="0" smtClean="0"/>
          </a:p>
          <a:p>
            <a:pPr marL="285750" indent="-285750">
              <a:buFont typeface="Arial"/>
              <a:buChar char="•"/>
            </a:pPr>
            <a:endParaRPr lang="en-US" dirty="0"/>
          </a:p>
        </p:txBody>
      </p:sp>
      <p:sp>
        <p:nvSpPr>
          <p:cNvPr id="8" name="TextBox 7"/>
          <p:cNvSpPr txBox="1"/>
          <p:nvPr/>
        </p:nvSpPr>
        <p:spPr>
          <a:xfrm>
            <a:off x="0" y="-76200"/>
            <a:ext cx="9144000" cy="1200328"/>
          </a:xfrm>
          <a:prstGeom prst="rect">
            <a:avLst/>
          </a:prstGeom>
          <a:solidFill>
            <a:srgbClr val="92D050"/>
          </a:solidFill>
        </p:spPr>
        <p:txBody>
          <a:bodyPr wrap="square" rtlCol="0">
            <a:spAutoFit/>
          </a:bodyPr>
          <a:lstStyle/>
          <a:p>
            <a:pPr algn="ctr"/>
            <a:r>
              <a:rPr lang="en-US" sz="2400" b="1" dirty="0"/>
              <a:t>EXAMPLE – Natalia </a:t>
            </a:r>
            <a:r>
              <a:rPr lang="en-US" sz="2400" b="1" dirty="0" err="1"/>
              <a:t>Morari</a:t>
            </a:r>
            <a:endParaRPr lang="en-US" sz="2400" b="1" dirty="0"/>
          </a:p>
          <a:p>
            <a:pPr algn="ctr"/>
            <a:r>
              <a:rPr lang="en-US" sz="2400" b="1" dirty="0"/>
              <a:t>Activist, founder of movements and organizations in Moldova</a:t>
            </a:r>
          </a:p>
          <a:p>
            <a:pPr algn="ctr"/>
            <a:r>
              <a:rPr lang="en-US" sz="2400" b="1" dirty="0"/>
              <a:t>Using Facebook </a:t>
            </a:r>
            <a:r>
              <a:rPr lang="en-US" sz="2400" b="1" dirty="0" smtClean="0"/>
              <a:t>&amp; Twitter for </a:t>
            </a:r>
            <a:r>
              <a:rPr lang="en-US" sz="2400" b="1" dirty="0"/>
              <a:t>her personal </a:t>
            </a:r>
            <a:r>
              <a:rPr lang="en-US" sz="2400" b="1" dirty="0" smtClean="0"/>
              <a:t>brand</a:t>
            </a:r>
            <a:endParaRPr lang="en-US" sz="2400" b="1" dirty="0"/>
          </a:p>
        </p:txBody>
      </p:sp>
    </p:spTree>
    <p:extLst>
      <p:ext uri="{BB962C8B-B14F-4D97-AF65-F5344CB8AC3E}">
        <p14:creationId xmlns:p14="http://schemas.microsoft.com/office/powerpoint/2010/main" val="2679673810"/>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Центр Протидії Корупції - Facebook Page.tiff"/>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2400" y="1066800"/>
            <a:ext cx="4004961" cy="44958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5" name="Picture 4" descr="Центр Протидії Корупції - About us on FB.tiff"/>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391400" y="1128003"/>
            <a:ext cx="1571667" cy="2529597"/>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cxnSp>
        <p:nvCxnSpPr>
          <p:cNvPr id="11" name="Straight Arrow Connector 10"/>
          <p:cNvCxnSpPr/>
          <p:nvPr/>
        </p:nvCxnSpPr>
        <p:spPr>
          <a:xfrm flipH="1">
            <a:off x="3962400" y="1524000"/>
            <a:ext cx="1066800" cy="152400"/>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sp>
        <p:nvSpPr>
          <p:cNvPr id="15" name="TextBox 14"/>
          <p:cNvSpPr txBox="1"/>
          <p:nvPr/>
        </p:nvSpPr>
        <p:spPr>
          <a:xfrm>
            <a:off x="5029200" y="1143000"/>
            <a:ext cx="1789861" cy="646331"/>
          </a:xfrm>
          <a:prstGeom prst="rect">
            <a:avLst/>
          </a:prstGeom>
          <a:noFill/>
        </p:spPr>
        <p:txBody>
          <a:bodyPr wrap="square" rtlCol="0">
            <a:spAutoFit/>
          </a:bodyPr>
          <a:lstStyle/>
          <a:p>
            <a:r>
              <a:rPr lang="en-US" dirty="0" smtClean="0"/>
              <a:t>Same look &amp; </a:t>
            </a:r>
          </a:p>
          <a:p>
            <a:r>
              <a:rPr lang="en-US" dirty="0"/>
              <a:t>f</a:t>
            </a:r>
            <a:r>
              <a:rPr lang="en-US" dirty="0" smtClean="0"/>
              <a:t>eel as website</a:t>
            </a:r>
            <a:endParaRPr lang="en-US" dirty="0"/>
          </a:p>
        </p:txBody>
      </p:sp>
      <p:cxnSp>
        <p:nvCxnSpPr>
          <p:cNvPr id="17" name="Straight Arrow Connector 16"/>
          <p:cNvCxnSpPr/>
          <p:nvPr/>
        </p:nvCxnSpPr>
        <p:spPr>
          <a:xfrm flipV="1">
            <a:off x="6858000" y="1905000"/>
            <a:ext cx="914400" cy="381000"/>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sp>
        <p:nvSpPr>
          <p:cNvPr id="21" name="TextBox 20"/>
          <p:cNvSpPr txBox="1"/>
          <p:nvPr/>
        </p:nvSpPr>
        <p:spPr>
          <a:xfrm>
            <a:off x="5117946" y="2249269"/>
            <a:ext cx="2013404" cy="646331"/>
          </a:xfrm>
          <a:prstGeom prst="rect">
            <a:avLst/>
          </a:prstGeom>
          <a:noFill/>
        </p:spPr>
        <p:txBody>
          <a:bodyPr wrap="none" rtlCol="0">
            <a:spAutoFit/>
          </a:bodyPr>
          <a:lstStyle/>
          <a:p>
            <a:r>
              <a:rPr lang="en-US" dirty="0" smtClean="0"/>
              <a:t>Easy to learn about </a:t>
            </a:r>
          </a:p>
          <a:p>
            <a:r>
              <a:rPr lang="en-US" dirty="0" smtClean="0"/>
              <a:t>&amp; contact them</a:t>
            </a:r>
            <a:endParaRPr lang="en-US" dirty="0"/>
          </a:p>
        </p:txBody>
      </p:sp>
      <p:sp>
        <p:nvSpPr>
          <p:cNvPr id="26" name="TextBox 25"/>
          <p:cNvSpPr txBox="1"/>
          <p:nvPr/>
        </p:nvSpPr>
        <p:spPr>
          <a:xfrm>
            <a:off x="76200" y="5638800"/>
            <a:ext cx="2971800" cy="1200329"/>
          </a:xfrm>
          <a:prstGeom prst="rect">
            <a:avLst/>
          </a:prstGeom>
          <a:noFill/>
        </p:spPr>
        <p:txBody>
          <a:bodyPr wrap="square" rtlCol="0">
            <a:spAutoFit/>
          </a:bodyPr>
          <a:lstStyle/>
          <a:p>
            <a:r>
              <a:rPr lang="en-US" dirty="0" smtClean="0"/>
              <a:t>Engaging with an image to thank a woman donor and share the chance to donate with other supporters </a:t>
            </a:r>
          </a:p>
        </p:txBody>
      </p:sp>
      <p:sp>
        <p:nvSpPr>
          <p:cNvPr id="30" name="TextBox 29"/>
          <p:cNvSpPr txBox="1"/>
          <p:nvPr/>
        </p:nvSpPr>
        <p:spPr>
          <a:xfrm>
            <a:off x="0" y="-33062"/>
            <a:ext cx="9144000" cy="954107"/>
          </a:xfrm>
          <a:prstGeom prst="rect">
            <a:avLst/>
          </a:prstGeom>
          <a:solidFill>
            <a:srgbClr val="92D050"/>
          </a:solidFill>
        </p:spPr>
        <p:txBody>
          <a:bodyPr wrap="square" rtlCol="0">
            <a:spAutoFit/>
          </a:bodyPr>
          <a:lstStyle/>
          <a:p>
            <a:pPr algn="ctr"/>
            <a:r>
              <a:rPr lang="en-US" sz="3200" b="1" dirty="0"/>
              <a:t>EXAMPLE </a:t>
            </a:r>
            <a:r>
              <a:rPr lang="en-US" sz="3200" b="1" dirty="0" smtClean="0"/>
              <a:t>– </a:t>
            </a:r>
            <a:r>
              <a:rPr lang="uk-UA" sz="2400" b="1" dirty="0" smtClean="0"/>
              <a:t>Центр </a:t>
            </a:r>
            <a:r>
              <a:rPr lang="uk-UA" sz="2400" b="1" dirty="0"/>
              <a:t>Протидії Корупції</a:t>
            </a:r>
            <a:r>
              <a:rPr lang="en-US" sz="2400" b="1" dirty="0"/>
              <a:t>  </a:t>
            </a:r>
          </a:p>
          <a:p>
            <a:pPr algn="ctr"/>
            <a:r>
              <a:rPr lang="en-US" sz="2400" b="1" dirty="0" smtClean="0"/>
              <a:t>Center </a:t>
            </a:r>
            <a:r>
              <a:rPr lang="en-US" sz="2400" b="1" dirty="0"/>
              <a:t>for Combatting </a:t>
            </a:r>
            <a:r>
              <a:rPr lang="en-US" sz="2400" b="1" dirty="0" smtClean="0"/>
              <a:t>Corruption</a:t>
            </a:r>
            <a:endParaRPr lang="en-US" sz="2400" b="1" dirty="0"/>
          </a:p>
        </p:txBody>
      </p:sp>
      <p:pic>
        <p:nvPicPr>
          <p:cNvPr id="38" name="Picture 37" descr="Центр Протидії Корупції - Facebook thank you to donor.tiff"/>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565720" y="4094857"/>
            <a:ext cx="5502080" cy="261074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cxnSp>
        <p:nvCxnSpPr>
          <p:cNvPr id="23" name="Straight Arrow Connector 22"/>
          <p:cNvCxnSpPr/>
          <p:nvPr/>
        </p:nvCxnSpPr>
        <p:spPr>
          <a:xfrm>
            <a:off x="2819400" y="6019800"/>
            <a:ext cx="990600" cy="0"/>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120208357"/>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Центр Протидії Корупції- blog post with social networks.tiff"/>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657600" y="3200400"/>
            <a:ext cx="5216599" cy="34290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3" name="Picture 2" descr="Центр Протидії Корупції - website.tiff"/>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28600" y="228600"/>
            <a:ext cx="5791200" cy="317457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cxnSp>
        <p:nvCxnSpPr>
          <p:cNvPr id="5" name="Straight Arrow Connector 4"/>
          <p:cNvCxnSpPr/>
          <p:nvPr/>
        </p:nvCxnSpPr>
        <p:spPr>
          <a:xfrm flipH="1" flipV="1">
            <a:off x="3657600" y="381000"/>
            <a:ext cx="3505200" cy="914400"/>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sp>
        <p:nvSpPr>
          <p:cNvPr id="9" name="TextBox 8"/>
          <p:cNvSpPr txBox="1"/>
          <p:nvPr/>
        </p:nvSpPr>
        <p:spPr>
          <a:xfrm>
            <a:off x="7239000" y="1154668"/>
            <a:ext cx="1083425" cy="369332"/>
          </a:xfrm>
          <a:prstGeom prst="rect">
            <a:avLst/>
          </a:prstGeom>
          <a:noFill/>
        </p:spPr>
        <p:txBody>
          <a:bodyPr wrap="none" rtlCol="0">
            <a:spAutoFit/>
          </a:bodyPr>
          <a:lstStyle/>
          <a:p>
            <a:r>
              <a:rPr lang="en-US" dirty="0" smtClean="0"/>
              <a:t>Facebook</a:t>
            </a:r>
            <a:endParaRPr lang="en-US" dirty="0"/>
          </a:p>
        </p:txBody>
      </p:sp>
      <p:cxnSp>
        <p:nvCxnSpPr>
          <p:cNvPr id="15" name="Straight Arrow Connector 14"/>
          <p:cNvCxnSpPr>
            <a:stCxn id="18" idx="3"/>
          </p:cNvCxnSpPr>
          <p:nvPr/>
        </p:nvCxnSpPr>
        <p:spPr>
          <a:xfrm>
            <a:off x="2548057" y="5671066"/>
            <a:ext cx="1033343" cy="196334"/>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sp>
        <p:nvSpPr>
          <p:cNvPr id="18" name="TextBox 17"/>
          <p:cNvSpPr txBox="1"/>
          <p:nvPr/>
        </p:nvSpPr>
        <p:spPr>
          <a:xfrm>
            <a:off x="28580" y="5486400"/>
            <a:ext cx="2519477" cy="369332"/>
          </a:xfrm>
          <a:prstGeom prst="rect">
            <a:avLst/>
          </a:prstGeom>
          <a:noFill/>
        </p:spPr>
        <p:txBody>
          <a:bodyPr wrap="none" rtlCol="0">
            <a:spAutoFit/>
          </a:bodyPr>
          <a:lstStyle/>
          <a:p>
            <a:r>
              <a:rPr lang="en-US" dirty="0" smtClean="0"/>
              <a:t>Share on social networks</a:t>
            </a:r>
            <a:endParaRPr lang="en-US" dirty="0"/>
          </a:p>
        </p:txBody>
      </p:sp>
      <p:cxnSp>
        <p:nvCxnSpPr>
          <p:cNvPr id="21" name="Straight Arrow Connector 20"/>
          <p:cNvCxnSpPr/>
          <p:nvPr/>
        </p:nvCxnSpPr>
        <p:spPr>
          <a:xfrm>
            <a:off x="2667000" y="6400800"/>
            <a:ext cx="990600" cy="0"/>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sp>
        <p:nvSpPr>
          <p:cNvPr id="24" name="TextBox 23"/>
          <p:cNvSpPr txBox="1"/>
          <p:nvPr/>
        </p:nvSpPr>
        <p:spPr>
          <a:xfrm>
            <a:off x="326402" y="6172200"/>
            <a:ext cx="2416798" cy="369332"/>
          </a:xfrm>
          <a:prstGeom prst="rect">
            <a:avLst/>
          </a:prstGeom>
          <a:noFill/>
        </p:spPr>
        <p:txBody>
          <a:bodyPr wrap="none" rtlCol="0">
            <a:spAutoFit/>
          </a:bodyPr>
          <a:lstStyle/>
          <a:p>
            <a:r>
              <a:rPr lang="en-US" dirty="0" smtClean="0"/>
              <a:t>Comment on blog posts</a:t>
            </a:r>
            <a:endParaRPr lang="en-US" dirty="0"/>
          </a:p>
        </p:txBody>
      </p:sp>
      <p:cxnSp>
        <p:nvCxnSpPr>
          <p:cNvPr id="26" name="Straight Arrow Connector 25"/>
          <p:cNvCxnSpPr/>
          <p:nvPr/>
        </p:nvCxnSpPr>
        <p:spPr>
          <a:xfrm flipV="1">
            <a:off x="457200" y="2895600"/>
            <a:ext cx="685800" cy="1219200"/>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sp>
        <p:nvSpPr>
          <p:cNvPr id="30" name="TextBox 29"/>
          <p:cNvSpPr txBox="1"/>
          <p:nvPr/>
        </p:nvSpPr>
        <p:spPr>
          <a:xfrm>
            <a:off x="152400" y="4191000"/>
            <a:ext cx="3031599" cy="369332"/>
          </a:xfrm>
          <a:prstGeom prst="rect">
            <a:avLst/>
          </a:prstGeom>
          <a:noFill/>
        </p:spPr>
        <p:txBody>
          <a:bodyPr wrap="none" rtlCol="0">
            <a:spAutoFit/>
          </a:bodyPr>
          <a:lstStyle/>
          <a:p>
            <a:r>
              <a:rPr lang="en-US" dirty="0" smtClean="0"/>
              <a:t>Actively updating news stories</a:t>
            </a:r>
            <a:endParaRPr lang="en-US" dirty="0"/>
          </a:p>
        </p:txBody>
      </p:sp>
      <p:cxnSp>
        <p:nvCxnSpPr>
          <p:cNvPr id="32" name="Straight Arrow Connector 31"/>
          <p:cNvCxnSpPr/>
          <p:nvPr/>
        </p:nvCxnSpPr>
        <p:spPr>
          <a:xfrm flipH="1" flipV="1">
            <a:off x="4495800" y="1828800"/>
            <a:ext cx="2667000" cy="609600"/>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sp>
        <p:nvSpPr>
          <p:cNvPr id="35" name="TextBox 34"/>
          <p:cNvSpPr txBox="1"/>
          <p:nvPr/>
        </p:nvSpPr>
        <p:spPr>
          <a:xfrm>
            <a:off x="6172200" y="2514600"/>
            <a:ext cx="2882407" cy="646331"/>
          </a:xfrm>
          <a:prstGeom prst="rect">
            <a:avLst/>
          </a:prstGeom>
          <a:noFill/>
        </p:spPr>
        <p:txBody>
          <a:bodyPr wrap="none" rtlCol="0">
            <a:spAutoFit/>
          </a:bodyPr>
          <a:lstStyle/>
          <a:p>
            <a:r>
              <a:rPr lang="en-US" dirty="0" smtClean="0"/>
              <a:t>Accountability with numbers </a:t>
            </a:r>
          </a:p>
          <a:p>
            <a:r>
              <a:rPr lang="en-US" dirty="0" smtClean="0"/>
              <a:t>keeps people engaged</a:t>
            </a:r>
            <a:endParaRPr lang="en-US" dirty="0"/>
          </a:p>
        </p:txBody>
      </p:sp>
      <p:sp>
        <p:nvSpPr>
          <p:cNvPr id="36" name="TextBox 35"/>
          <p:cNvSpPr txBox="1"/>
          <p:nvPr/>
        </p:nvSpPr>
        <p:spPr>
          <a:xfrm>
            <a:off x="6781800" y="192438"/>
            <a:ext cx="1676400" cy="523220"/>
          </a:xfrm>
          <a:prstGeom prst="rect">
            <a:avLst/>
          </a:prstGeom>
          <a:noFill/>
        </p:spPr>
        <p:txBody>
          <a:bodyPr wrap="square" rtlCol="0">
            <a:spAutoFit/>
          </a:bodyPr>
          <a:lstStyle/>
          <a:p>
            <a:r>
              <a:rPr lang="en-US" sz="2800" b="1" dirty="0" smtClean="0"/>
              <a:t>WEBSITE</a:t>
            </a:r>
            <a:endParaRPr lang="en-US" sz="2800" b="1" dirty="0"/>
          </a:p>
        </p:txBody>
      </p:sp>
    </p:spTree>
    <p:extLst>
      <p:ext uri="{BB962C8B-B14F-4D97-AF65-F5344CB8AC3E}">
        <p14:creationId xmlns:p14="http://schemas.microsoft.com/office/powerpoint/2010/main" val="709001526"/>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Ukrainian_girls.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6620" y="1295400"/>
            <a:ext cx="4080227" cy="3192959"/>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7" name="TextBox 6"/>
          <p:cNvSpPr txBox="1"/>
          <p:nvPr/>
        </p:nvSpPr>
        <p:spPr>
          <a:xfrm>
            <a:off x="34873" y="6550223"/>
            <a:ext cx="2502596" cy="307777"/>
          </a:xfrm>
          <a:prstGeom prst="rect">
            <a:avLst/>
          </a:prstGeom>
          <a:noFill/>
        </p:spPr>
        <p:txBody>
          <a:bodyPr wrap="none" rtlCol="0">
            <a:spAutoFit/>
          </a:bodyPr>
          <a:lstStyle/>
          <a:p>
            <a:r>
              <a:rPr lang="en-US" sz="1400" dirty="0" smtClean="0"/>
              <a:t>Images: Wikimedia &amp; Wikipedia</a:t>
            </a:r>
            <a:endParaRPr lang="en-US" sz="1400" dirty="0"/>
          </a:p>
        </p:txBody>
      </p:sp>
      <p:sp>
        <p:nvSpPr>
          <p:cNvPr id="8" name="TextBox 7"/>
          <p:cNvSpPr txBox="1"/>
          <p:nvPr/>
        </p:nvSpPr>
        <p:spPr>
          <a:xfrm>
            <a:off x="0" y="-76200"/>
            <a:ext cx="9144000" cy="769441"/>
          </a:xfrm>
          <a:prstGeom prst="rect">
            <a:avLst/>
          </a:prstGeom>
          <a:solidFill>
            <a:srgbClr val="92D050"/>
          </a:solidFill>
        </p:spPr>
        <p:txBody>
          <a:bodyPr wrap="square" rtlCol="0">
            <a:spAutoFit/>
          </a:bodyPr>
          <a:lstStyle/>
          <a:p>
            <a:pPr algn="ctr"/>
            <a:r>
              <a:rPr lang="en-US" sz="4400" b="1" dirty="0" smtClean="0"/>
              <a:t>What You Will Learn</a:t>
            </a:r>
            <a:endParaRPr lang="en-US" sz="4400" b="1" dirty="0"/>
          </a:p>
        </p:txBody>
      </p:sp>
      <p:sp>
        <p:nvSpPr>
          <p:cNvPr id="2" name="TextBox 1"/>
          <p:cNvSpPr txBox="1"/>
          <p:nvPr/>
        </p:nvSpPr>
        <p:spPr>
          <a:xfrm>
            <a:off x="4567989" y="1143000"/>
            <a:ext cx="4267200" cy="5262979"/>
          </a:xfrm>
          <a:prstGeom prst="rect">
            <a:avLst/>
          </a:prstGeom>
          <a:noFill/>
        </p:spPr>
        <p:txBody>
          <a:bodyPr wrap="square" rtlCol="0">
            <a:spAutoFit/>
          </a:bodyPr>
          <a:lstStyle/>
          <a:p>
            <a:pPr fontAlgn="t"/>
            <a:r>
              <a:rPr lang="en-US" sz="2800" b="1" dirty="0" smtClean="0"/>
              <a:t>Topics</a:t>
            </a:r>
          </a:p>
          <a:p>
            <a:pPr fontAlgn="t"/>
            <a:r>
              <a:rPr lang="en-US" sz="2800" dirty="0" smtClean="0"/>
              <a:t>-Why Social Media is important?</a:t>
            </a:r>
            <a:endParaRPr lang="en-US" sz="2800" dirty="0"/>
          </a:p>
          <a:p>
            <a:pPr fontAlgn="t"/>
            <a:r>
              <a:rPr lang="en-US" sz="2800" dirty="0"/>
              <a:t>-What are the components of a digital presence? </a:t>
            </a:r>
          </a:p>
          <a:p>
            <a:pPr fontAlgn="t"/>
            <a:r>
              <a:rPr lang="en-US" sz="2800" dirty="0" smtClean="0"/>
              <a:t>-Simple Social Media Strategy  (People, Objective, Stories, and Tools)</a:t>
            </a:r>
            <a:r>
              <a:rPr lang="en-US" sz="2800" dirty="0"/>
              <a:t/>
            </a:r>
            <a:br>
              <a:rPr lang="en-US" sz="2800" dirty="0"/>
            </a:br>
            <a:r>
              <a:rPr lang="en-US" sz="2800" dirty="0"/>
              <a:t/>
            </a:r>
            <a:br>
              <a:rPr lang="en-US" sz="2800" dirty="0"/>
            </a:br>
            <a:r>
              <a:rPr lang="en-US" sz="2800" b="1" dirty="0" smtClean="0"/>
              <a:t>Exercise</a:t>
            </a:r>
          </a:p>
          <a:p>
            <a:pPr fontAlgn="t"/>
            <a:r>
              <a:rPr lang="en-US" sz="2800" dirty="0" smtClean="0"/>
              <a:t>Create a simple social media strategy</a:t>
            </a:r>
            <a:endParaRPr lang="en-US" sz="2000" dirty="0"/>
          </a:p>
        </p:txBody>
      </p:sp>
    </p:spTree>
    <p:extLst>
      <p:ext uri="{BB962C8B-B14F-4D97-AF65-F5344CB8AC3E}">
        <p14:creationId xmlns:p14="http://schemas.microsoft.com/office/powerpoint/2010/main" val="601711503"/>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609600" y="1752600"/>
            <a:ext cx="7924800" cy="954107"/>
          </a:xfrm>
          <a:prstGeom prst="rect">
            <a:avLst/>
          </a:prstGeom>
          <a:noFill/>
        </p:spPr>
        <p:txBody>
          <a:bodyPr wrap="square" rtlCol="0">
            <a:spAutoFit/>
          </a:bodyPr>
          <a:lstStyle/>
          <a:p>
            <a:r>
              <a:rPr lang="en-US" sz="2800" dirty="0" smtClean="0">
                <a:latin typeface="Arial" pitchFamily="34" charset="0"/>
                <a:cs typeface="Arial" pitchFamily="34" charset="0"/>
              </a:rPr>
              <a:t/>
            </a:r>
            <a:br>
              <a:rPr lang="en-US" sz="2800" dirty="0" smtClean="0">
                <a:latin typeface="Arial" pitchFamily="34" charset="0"/>
                <a:cs typeface="Arial" pitchFamily="34" charset="0"/>
              </a:rPr>
            </a:br>
            <a:endParaRPr lang="en-US" sz="2800" dirty="0">
              <a:latin typeface="Arial" pitchFamily="34" charset="0"/>
              <a:cs typeface="Arial" pitchFamily="34" charset="0"/>
            </a:endParaRPr>
          </a:p>
        </p:txBody>
      </p:sp>
      <p:pic>
        <p:nvPicPr>
          <p:cNvPr id="16" name="Picture 15" descr="emediat home base.png"/>
          <p:cNvPicPr>
            <a:picLocks noChangeAspect="1"/>
          </p:cNvPicPr>
          <p:nvPr/>
        </p:nvPicPr>
        <p:blipFill>
          <a:blip r:embed="rId3" cstate="print"/>
          <a:stretch>
            <a:fillRect/>
          </a:stretch>
        </p:blipFill>
        <p:spPr>
          <a:xfrm>
            <a:off x="0" y="1143514"/>
            <a:ext cx="9144000" cy="5562086"/>
          </a:xfrm>
          <a:prstGeom prst="rect">
            <a:avLst/>
          </a:prstGeom>
        </p:spPr>
      </p:pic>
      <p:sp>
        <p:nvSpPr>
          <p:cNvPr id="19" name="Right Arrow 18"/>
          <p:cNvSpPr/>
          <p:nvPr/>
        </p:nvSpPr>
        <p:spPr>
          <a:xfrm rot="20866068">
            <a:off x="3688447" y="1418229"/>
            <a:ext cx="838200" cy="381000"/>
          </a:xfrm>
          <a:prstGeom prst="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extBox 7"/>
          <p:cNvSpPr txBox="1"/>
          <p:nvPr/>
        </p:nvSpPr>
        <p:spPr>
          <a:xfrm>
            <a:off x="0" y="-76200"/>
            <a:ext cx="9144000" cy="769441"/>
          </a:xfrm>
          <a:prstGeom prst="rect">
            <a:avLst/>
          </a:prstGeom>
          <a:solidFill>
            <a:srgbClr val="92D050"/>
          </a:solidFill>
        </p:spPr>
        <p:txBody>
          <a:bodyPr wrap="square" rtlCol="0">
            <a:spAutoFit/>
          </a:bodyPr>
          <a:lstStyle/>
          <a:p>
            <a:pPr algn="ctr"/>
            <a:r>
              <a:rPr lang="en-US" sz="4400" b="1" dirty="0"/>
              <a:t>EXAMPLE </a:t>
            </a:r>
            <a:r>
              <a:rPr lang="en-US" sz="4400" b="1" dirty="0" smtClean="0"/>
              <a:t>– E-</a:t>
            </a:r>
            <a:r>
              <a:rPr lang="en-US" sz="4400" b="1" dirty="0" err="1" smtClean="0"/>
              <a:t>Mediat</a:t>
            </a:r>
            <a:endParaRPr lang="en-US" sz="4400" b="1" dirty="0"/>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609600" y="1752600"/>
            <a:ext cx="7924800" cy="954107"/>
          </a:xfrm>
          <a:prstGeom prst="rect">
            <a:avLst/>
          </a:prstGeom>
          <a:noFill/>
        </p:spPr>
        <p:txBody>
          <a:bodyPr wrap="square" rtlCol="0">
            <a:spAutoFit/>
          </a:bodyPr>
          <a:lstStyle/>
          <a:p>
            <a:r>
              <a:rPr lang="en-US" sz="2800" dirty="0" smtClean="0">
                <a:latin typeface="Arial" pitchFamily="34" charset="0"/>
                <a:cs typeface="Arial" pitchFamily="34" charset="0"/>
              </a:rPr>
              <a:t/>
            </a:r>
            <a:br>
              <a:rPr lang="en-US" sz="2800" dirty="0" smtClean="0">
                <a:latin typeface="Arial" pitchFamily="34" charset="0"/>
                <a:cs typeface="Arial" pitchFamily="34" charset="0"/>
              </a:rPr>
            </a:br>
            <a:endParaRPr lang="en-US" sz="2800" dirty="0">
              <a:latin typeface="Arial" pitchFamily="34" charset="0"/>
              <a:cs typeface="Arial" pitchFamily="34" charset="0"/>
            </a:endParaRPr>
          </a:p>
        </p:txBody>
      </p:sp>
      <p:pic>
        <p:nvPicPr>
          <p:cNvPr id="6" name="Picture 5" descr="flickr jordan.png"/>
          <p:cNvPicPr>
            <a:picLocks noChangeAspect="1"/>
          </p:cNvPicPr>
          <p:nvPr/>
        </p:nvPicPr>
        <p:blipFill>
          <a:blip r:embed="rId3" cstate="print"/>
          <a:stretch>
            <a:fillRect/>
          </a:stretch>
        </p:blipFill>
        <p:spPr>
          <a:xfrm>
            <a:off x="228600" y="1043813"/>
            <a:ext cx="4162335" cy="2590800"/>
          </a:xfrm>
          <a:prstGeom prst="rect">
            <a:avLst/>
          </a:prstGeom>
        </p:spPr>
      </p:pic>
      <p:pic>
        <p:nvPicPr>
          <p:cNvPr id="7" name="Picture 6" descr="5-30-2011 12-09-52 PM.png"/>
          <p:cNvPicPr>
            <a:picLocks noChangeAspect="1"/>
          </p:cNvPicPr>
          <p:nvPr/>
        </p:nvPicPr>
        <p:blipFill>
          <a:blip r:embed="rId4" cstate="print"/>
          <a:stretch>
            <a:fillRect/>
          </a:stretch>
        </p:blipFill>
        <p:spPr>
          <a:xfrm>
            <a:off x="4419600" y="1043813"/>
            <a:ext cx="4284407" cy="2667000"/>
          </a:xfrm>
          <a:prstGeom prst="rect">
            <a:avLst/>
          </a:prstGeom>
        </p:spPr>
      </p:pic>
      <p:pic>
        <p:nvPicPr>
          <p:cNvPr id="8" name="Picture 7" descr="5-30-2011 12-09-36 PM.png"/>
          <p:cNvPicPr>
            <a:picLocks noChangeAspect="1"/>
          </p:cNvPicPr>
          <p:nvPr/>
        </p:nvPicPr>
        <p:blipFill>
          <a:blip r:embed="rId5" cstate="print"/>
          <a:stretch>
            <a:fillRect/>
          </a:stretch>
        </p:blipFill>
        <p:spPr>
          <a:xfrm>
            <a:off x="381000" y="3558413"/>
            <a:ext cx="4038600" cy="3361089"/>
          </a:xfrm>
          <a:prstGeom prst="rect">
            <a:avLst/>
          </a:prstGeom>
        </p:spPr>
      </p:pic>
      <p:pic>
        <p:nvPicPr>
          <p:cNvPr id="10" name="Picture 9" descr="5-30-2011 12-11-37 PM.png"/>
          <p:cNvPicPr>
            <a:picLocks noChangeAspect="1"/>
          </p:cNvPicPr>
          <p:nvPr/>
        </p:nvPicPr>
        <p:blipFill>
          <a:blip r:embed="rId6" cstate="print"/>
          <a:stretch>
            <a:fillRect/>
          </a:stretch>
        </p:blipFill>
        <p:spPr>
          <a:xfrm>
            <a:off x="4419600" y="3710813"/>
            <a:ext cx="3657600" cy="3223387"/>
          </a:xfrm>
          <a:prstGeom prst="rect">
            <a:avLst/>
          </a:prstGeom>
        </p:spPr>
      </p:pic>
      <p:sp>
        <p:nvSpPr>
          <p:cNvPr id="12" name="TextBox 11"/>
          <p:cNvSpPr txBox="1"/>
          <p:nvPr/>
        </p:nvSpPr>
        <p:spPr>
          <a:xfrm>
            <a:off x="0" y="-7441"/>
            <a:ext cx="9144000" cy="769441"/>
          </a:xfrm>
          <a:prstGeom prst="rect">
            <a:avLst/>
          </a:prstGeom>
          <a:solidFill>
            <a:srgbClr val="92D050"/>
          </a:solidFill>
        </p:spPr>
        <p:txBody>
          <a:bodyPr wrap="square" rtlCol="0">
            <a:spAutoFit/>
          </a:bodyPr>
          <a:lstStyle/>
          <a:p>
            <a:pPr algn="ctr"/>
            <a:r>
              <a:rPr lang="en-US" sz="4400" b="1" dirty="0"/>
              <a:t>EXAMPLE </a:t>
            </a:r>
            <a:r>
              <a:rPr lang="en-US" sz="4400" b="1" dirty="0" smtClean="0"/>
              <a:t>– E-</a:t>
            </a:r>
            <a:r>
              <a:rPr lang="en-US" sz="4400" b="1" dirty="0" err="1" smtClean="0"/>
              <a:t>Mediat</a:t>
            </a:r>
            <a:r>
              <a:rPr lang="en-US" sz="4400" b="1" dirty="0" smtClean="0"/>
              <a:t> Outpost</a:t>
            </a:r>
            <a:endParaRPr lang="en-US" sz="4400" b="1" dirty="0"/>
          </a:p>
        </p:txBody>
      </p:sp>
    </p:spTree>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 name="TextBox 2"/>
          <p:cNvSpPr txBox="1"/>
          <p:nvPr/>
        </p:nvSpPr>
        <p:spPr>
          <a:xfrm>
            <a:off x="1219200" y="1600200"/>
            <a:ext cx="4953000" cy="369332"/>
          </a:xfrm>
          <a:prstGeom prst="rect">
            <a:avLst/>
          </a:prstGeom>
          <a:noFill/>
        </p:spPr>
        <p:txBody>
          <a:bodyPr wrap="square" rtlCol="0">
            <a:spAutoFit/>
          </a:bodyPr>
          <a:lstStyle/>
          <a:p>
            <a:r>
              <a:rPr lang="en-US" dirty="0" smtClean="0"/>
              <a:t>Replace image with Ukrainian </a:t>
            </a:r>
            <a:endParaRPr lang="en-US" dirty="0"/>
          </a:p>
        </p:txBody>
      </p:sp>
      <p:pic>
        <p:nvPicPr>
          <p:cNvPr id="5" name="Picture 4" descr="Lviv-skyline-wallpaper-beautiful-Ukraine.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95400"/>
            <a:ext cx="9144000" cy="4063008"/>
          </a:xfrm>
          <a:prstGeom prst="rect">
            <a:avLst/>
          </a:prstGeom>
        </p:spPr>
      </p:pic>
      <p:sp>
        <p:nvSpPr>
          <p:cNvPr id="6" name="TextBox 5"/>
          <p:cNvSpPr txBox="1"/>
          <p:nvPr/>
        </p:nvSpPr>
        <p:spPr>
          <a:xfrm>
            <a:off x="0" y="0"/>
            <a:ext cx="9144000" cy="769441"/>
          </a:xfrm>
          <a:prstGeom prst="rect">
            <a:avLst/>
          </a:prstGeom>
          <a:solidFill>
            <a:srgbClr val="92D050"/>
          </a:solidFill>
        </p:spPr>
        <p:txBody>
          <a:bodyPr wrap="square" rtlCol="0">
            <a:spAutoFit/>
          </a:bodyPr>
          <a:lstStyle/>
          <a:p>
            <a:pPr algn="ctr"/>
            <a:r>
              <a:rPr lang="en-US" sz="4400" b="1" dirty="0" smtClean="0"/>
              <a:t>Strategy</a:t>
            </a:r>
            <a:endParaRPr lang="en-US" sz="4400" b="1" dirty="0"/>
          </a:p>
        </p:txBody>
      </p:sp>
    </p:spTree>
    <p:extLst>
      <p:ext uri="{BB962C8B-B14F-4D97-AF65-F5344CB8AC3E}">
        <p14:creationId xmlns:p14="http://schemas.microsoft.com/office/powerpoint/2010/main" val="1053288215"/>
      </p:ext>
    </p:extLst>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261" name="Text Box 189"/>
          <p:cNvSpPr txBox="1">
            <a:spLocks noChangeArrowheads="1"/>
          </p:cNvSpPr>
          <p:nvPr/>
        </p:nvSpPr>
        <p:spPr bwMode="auto">
          <a:xfrm>
            <a:off x="7086600" y="1665288"/>
            <a:ext cx="1752600" cy="276999"/>
          </a:xfrm>
          <a:prstGeom prst="rect">
            <a:avLst/>
          </a:prstGeom>
          <a:noFill/>
          <a:ln w="9525">
            <a:noFill/>
            <a:miter lim="800000"/>
            <a:headEnd/>
            <a:tailEnd/>
          </a:ln>
          <a:effectLst/>
        </p:spPr>
        <p:txBody>
          <a:bodyPr>
            <a:spAutoFit/>
          </a:bodyPr>
          <a:lstStyle/>
          <a:p>
            <a:pPr marL="168275" indent="-168275" defTabSz="168275">
              <a:spcBef>
                <a:spcPct val="50000"/>
              </a:spcBef>
              <a:buFontTx/>
              <a:buChar char="•"/>
            </a:pPr>
            <a:endParaRPr lang="en-US" sz="1200" dirty="0">
              <a:latin typeface="Arial" pitchFamily="34" charset="0"/>
            </a:endParaRPr>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5400" y="0"/>
            <a:ext cx="9076623" cy="5974261"/>
          </a:xfrm>
          <a:prstGeom prst="rect">
            <a:avLst/>
          </a:prstGeom>
        </p:spPr>
      </p:pic>
      <p:pic>
        <p:nvPicPr>
          <p:cNvPr id="8" name="Picture 7" descr="1-13-2011 10-48-58 PM.png"/>
          <p:cNvPicPr>
            <a:picLocks noChangeAspect="1"/>
          </p:cNvPicPr>
          <p:nvPr/>
        </p:nvPicPr>
        <p:blipFill>
          <a:blip r:embed="rId4" cstate="print"/>
          <a:stretch>
            <a:fillRect/>
          </a:stretch>
        </p:blipFill>
        <p:spPr>
          <a:xfrm>
            <a:off x="4267200" y="762000"/>
            <a:ext cx="1840331" cy="489766"/>
          </a:xfrm>
          <a:prstGeom prst="rect">
            <a:avLst/>
          </a:prstGeom>
        </p:spPr>
      </p:pic>
      <p:pic>
        <p:nvPicPr>
          <p:cNvPr id="9" name="Picture 8" descr="1-13-2011 10-48-17 PM.png"/>
          <p:cNvPicPr>
            <a:picLocks noChangeAspect="1"/>
          </p:cNvPicPr>
          <p:nvPr/>
        </p:nvPicPr>
        <p:blipFill>
          <a:blip r:embed="rId5" cstate="print"/>
          <a:stretch>
            <a:fillRect/>
          </a:stretch>
        </p:blipFill>
        <p:spPr>
          <a:xfrm>
            <a:off x="4267200" y="1219200"/>
            <a:ext cx="1828995" cy="536953"/>
          </a:xfrm>
          <a:prstGeom prst="rect">
            <a:avLst/>
          </a:prstGeom>
        </p:spPr>
      </p:pic>
      <p:pic>
        <p:nvPicPr>
          <p:cNvPr id="10" name="Picture 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267201" y="321589"/>
            <a:ext cx="1828799" cy="516611"/>
          </a:xfrm>
          <a:prstGeom prst="rect">
            <a:avLst/>
          </a:prstGeom>
        </p:spPr>
      </p:pic>
      <p:sp>
        <p:nvSpPr>
          <p:cNvPr id="13" name="TextBox 12"/>
          <p:cNvSpPr txBox="1"/>
          <p:nvPr/>
        </p:nvSpPr>
        <p:spPr>
          <a:xfrm>
            <a:off x="457200" y="6477000"/>
            <a:ext cx="3352800" cy="369332"/>
          </a:xfrm>
          <a:prstGeom prst="rect">
            <a:avLst/>
          </a:prstGeom>
          <a:noFill/>
        </p:spPr>
        <p:txBody>
          <a:bodyPr wrap="square" rtlCol="0">
            <a:spAutoFit/>
          </a:bodyPr>
          <a:lstStyle/>
          <a:p>
            <a:r>
              <a:rPr lang="en-US" dirty="0" smtClean="0">
                <a:solidFill>
                  <a:schemeClr val="bg1"/>
                </a:solidFill>
              </a:rPr>
              <a:t>Flickr Photo: </a:t>
            </a:r>
            <a:r>
              <a:rPr lang="en-US" dirty="0" err="1">
                <a:solidFill>
                  <a:schemeClr val="bg1"/>
                </a:solidFill>
              </a:rPr>
              <a:t>graceinhim</a:t>
            </a:r>
            <a:endParaRPr lang="en-US" dirty="0">
              <a:solidFill>
                <a:schemeClr val="bg1"/>
              </a:solidFill>
            </a:endParaRPr>
          </a:p>
        </p:txBody>
      </p:sp>
      <p:graphicFrame>
        <p:nvGraphicFramePr>
          <p:cNvPr id="14" name="Diagram 13"/>
          <p:cNvGraphicFramePr/>
          <p:nvPr>
            <p:extLst>
              <p:ext uri="{D42A27DB-BD31-4B8C-83A1-F6EECF244321}">
                <p14:modId xmlns:p14="http://schemas.microsoft.com/office/powerpoint/2010/main" val="4158011752"/>
              </p:ext>
            </p:extLst>
          </p:nvPr>
        </p:nvGraphicFramePr>
        <p:xfrm>
          <a:off x="3465230" y="2077720"/>
          <a:ext cx="3404748" cy="5237718"/>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pic>
        <p:nvPicPr>
          <p:cNvPr id="15" name="Picture 14" descr="1-13-2011 10-50-56 PM.png"/>
          <p:cNvPicPr>
            <a:picLocks noChangeAspect="1"/>
          </p:cNvPicPr>
          <p:nvPr/>
        </p:nvPicPr>
        <p:blipFill>
          <a:blip r:embed="rId12" cstate="print"/>
          <a:stretch>
            <a:fillRect/>
          </a:stretch>
        </p:blipFill>
        <p:spPr>
          <a:xfrm>
            <a:off x="4343400" y="1752600"/>
            <a:ext cx="1682423" cy="848930"/>
          </a:xfrm>
          <a:prstGeom prst="rect">
            <a:avLst/>
          </a:prstGeom>
        </p:spPr>
      </p:pic>
    </p:spTree>
    <p:extLst>
      <p:ext uri="{BB962C8B-B14F-4D97-AF65-F5344CB8AC3E}">
        <p14:creationId xmlns:p14="http://schemas.microsoft.com/office/powerpoint/2010/main" val="108043526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8"/>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4" grpId="0">
        <p:bldAsOne/>
      </p:bldGraphic>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3548083" y="1471910"/>
            <a:ext cx="5595917" cy="5386090"/>
          </a:xfrm>
          <a:prstGeom prst="rect">
            <a:avLst/>
          </a:prstGeom>
          <a:noFill/>
        </p:spPr>
        <p:txBody>
          <a:bodyPr wrap="square" rtlCol="0">
            <a:spAutoFit/>
          </a:bodyPr>
          <a:lstStyle/>
          <a:p>
            <a:r>
              <a:rPr lang="en-US" sz="2400" b="1" dirty="0" smtClean="0"/>
              <a:t>PEOPLE – </a:t>
            </a:r>
            <a:r>
              <a:rPr lang="en-US" sz="2000" b="1" dirty="0" smtClean="0"/>
              <a:t>Ukrainians and global citizens concerned with human rights; human rights </a:t>
            </a:r>
            <a:r>
              <a:rPr lang="en-US" sz="2000" b="1" dirty="0" err="1" smtClean="0"/>
              <a:t>ngos</a:t>
            </a:r>
            <a:r>
              <a:rPr lang="en-US" sz="2000" b="1" dirty="0" smtClean="0"/>
              <a:t> in Ukraine and their supporters. </a:t>
            </a:r>
          </a:p>
          <a:p>
            <a:endParaRPr lang="en-US" sz="2400" b="1" dirty="0"/>
          </a:p>
          <a:p>
            <a:r>
              <a:rPr lang="en-US" sz="2400" b="1" dirty="0" smtClean="0"/>
              <a:t>OBJECTIVES – </a:t>
            </a:r>
            <a:r>
              <a:rPr lang="en-US" sz="2000" b="1" dirty="0" smtClean="0"/>
              <a:t>Promote the objectives of the Helsinki Accords and realize human rights for all.</a:t>
            </a:r>
          </a:p>
          <a:p>
            <a:r>
              <a:rPr lang="en-US" sz="2000" b="1" dirty="0" smtClean="0"/>
              <a:t> </a:t>
            </a:r>
          </a:p>
          <a:p>
            <a:r>
              <a:rPr lang="en-US" sz="2400" b="1" dirty="0" smtClean="0"/>
              <a:t>STRAGETY– </a:t>
            </a:r>
            <a:r>
              <a:rPr lang="en-US" sz="2000" b="1" dirty="0"/>
              <a:t>Monitor and report on human rights offenses, provide education, awareness and legal assistance, monitor policy that may worsen conditions for victims. </a:t>
            </a:r>
          </a:p>
          <a:p>
            <a:endParaRPr lang="en-US" sz="2400" b="1" dirty="0" smtClean="0"/>
          </a:p>
          <a:p>
            <a:r>
              <a:rPr lang="en-US" sz="2400" b="1" dirty="0" smtClean="0"/>
              <a:t>TOOLS – </a:t>
            </a:r>
            <a:r>
              <a:rPr lang="en-US" sz="2000" b="1" dirty="0" smtClean="0"/>
              <a:t>Facebook, making resources available to members, presence on multiple social networks, using FB messenger with excellence, and offline initiatives.</a:t>
            </a:r>
            <a:endParaRPr lang="en-US" sz="2000" b="1" dirty="0"/>
          </a:p>
        </p:txBody>
      </p:sp>
      <p:sp>
        <p:nvSpPr>
          <p:cNvPr id="12" name="TextBox 11"/>
          <p:cNvSpPr txBox="1"/>
          <p:nvPr/>
        </p:nvSpPr>
        <p:spPr>
          <a:xfrm>
            <a:off x="0" y="0"/>
            <a:ext cx="9144000" cy="1323439"/>
          </a:xfrm>
          <a:prstGeom prst="rect">
            <a:avLst/>
          </a:prstGeom>
          <a:solidFill>
            <a:srgbClr val="92D050"/>
          </a:solidFill>
        </p:spPr>
        <p:txBody>
          <a:bodyPr wrap="square" rtlCol="0">
            <a:spAutoFit/>
          </a:bodyPr>
          <a:lstStyle/>
          <a:p>
            <a:pPr algn="ctr"/>
            <a:r>
              <a:rPr lang="en-US" sz="3600" b="1" dirty="0" smtClean="0"/>
              <a:t>POST: </a:t>
            </a:r>
            <a:r>
              <a:rPr lang="uk-UA" sz="3200" b="1" dirty="0"/>
              <a:t>Українська Гельсінська спілка з прав </a:t>
            </a:r>
            <a:r>
              <a:rPr lang="uk-UA" sz="3200" b="1" dirty="0" smtClean="0"/>
              <a:t>людини</a:t>
            </a:r>
            <a:r>
              <a:rPr lang="en-US" sz="3200" b="1" dirty="0" smtClean="0"/>
              <a:t> – Ukrainian Helsinki Human Rights Union</a:t>
            </a:r>
            <a:r>
              <a:rPr lang="en-US" sz="4400" b="1" dirty="0" smtClean="0"/>
              <a:t> </a:t>
            </a:r>
            <a:endParaRPr lang="en-US" sz="4400" b="1" dirty="0"/>
          </a:p>
        </p:txBody>
      </p:sp>
      <p:pic>
        <p:nvPicPr>
          <p:cNvPr id="13" name="Picture 12" descr="Українська Гельсінська спілка з прав людини - Facebook page.tiff"/>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2400" y="1600200"/>
            <a:ext cx="3253017" cy="496838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3696432860"/>
      </p:ext>
    </p:extLst>
  </p:cSld>
  <p:clrMapOvr>
    <a:masterClrMapping/>
  </p:clrMapOvr>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Українська Гельсінська спілка з прав людини - blog post.tif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3783" y="601230"/>
            <a:ext cx="5916017" cy="423583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6" name="Donut 5"/>
          <p:cNvSpPr/>
          <p:nvPr/>
        </p:nvSpPr>
        <p:spPr>
          <a:xfrm>
            <a:off x="27583" y="4267200"/>
            <a:ext cx="3706217" cy="685800"/>
          </a:xfrm>
          <a:prstGeom prst="donut">
            <a:avLst>
              <a:gd name="adj" fmla="val 10972"/>
            </a:avLst>
          </a:prstGeom>
          <a:solidFill>
            <a:srgbClr val="FF0000"/>
          </a:solid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7" name="TextBox 6"/>
          <p:cNvSpPr txBox="1"/>
          <p:nvPr/>
        </p:nvSpPr>
        <p:spPr>
          <a:xfrm>
            <a:off x="457200" y="5029200"/>
            <a:ext cx="3777637" cy="369332"/>
          </a:xfrm>
          <a:prstGeom prst="rect">
            <a:avLst/>
          </a:prstGeom>
          <a:noFill/>
        </p:spPr>
        <p:txBody>
          <a:bodyPr wrap="none" rtlCol="0">
            <a:spAutoFit/>
          </a:bodyPr>
          <a:lstStyle/>
          <a:p>
            <a:r>
              <a:rPr lang="en-US" dirty="0" smtClean="0"/>
              <a:t>Link to different social media channels</a:t>
            </a:r>
            <a:endParaRPr lang="en-US" dirty="0"/>
          </a:p>
        </p:txBody>
      </p:sp>
      <p:cxnSp>
        <p:nvCxnSpPr>
          <p:cNvPr id="8" name="Straight Arrow Connector 7"/>
          <p:cNvCxnSpPr/>
          <p:nvPr/>
        </p:nvCxnSpPr>
        <p:spPr>
          <a:xfrm flipH="1">
            <a:off x="5486400" y="1295400"/>
            <a:ext cx="990600" cy="1524000"/>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sp>
        <p:nvSpPr>
          <p:cNvPr id="11" name="TextBox 10"/>
          <p:cNvSpPr txBox="1"/>
          <p:nvPr/>
        </p:nvSpPr>
        <p:spPr>
          <a:xfrm>
            <a:off x="6324600" y="685800"/>
            <a:ext cx="892943" cy="646331"/>
          </a:xfrm>
          <a:prstGeom prst="rect">
            <a:avLst/>
          </a:prstGeom>
          <a:noFill/>
        </p:spPr>
        <p:txBody>
          <a:bodyPr wrap="none" rtlCol="0">
            <a:spAutoFit/>
          </a:bodyPr>
          <a:lstStyle/>
          <a:p>
            <a:pPr algn="ctr"/>
            <a:r>
              <a:rPr lang="en-US" dirty="0" smtClean="0"/>
              <a:t>Various </a:t>
            </a:r>
          </a:p>
          <a:p>
            <a:pPr algn="ctr"/>
            <a:r>
              <a:rPr lang="en-US" dirty="0" smtClean="0"/>
              <a:t>topics</a:t>
            </a:r>
            <a:endParaRPr lang="en-US" dirty="0"/>
          </a:p>
        </p:txBody>
      </p:sp>
      <p:sp>
        <p:nvSpPr>
          <p:cNvPr id="12" name="Donut 11"/>
          <p:cNvSpPr/>
          <p:nvPr/>
        </p:nvSpPr>
        <p:spPr>
          <a:xfrm>
            <a:off x="5105400" y="457200"/>
            <a:ext cx="1219200" cy="533400"/>
          </a:xfrm>
          <a:prstGeom prst="donut">
            <a:avLst>
              <a:gd name="adj" fmla="val 10972"/>
            </a:avLst>
          </a:prstGeom>
          <a:solidFill>
            <a:srgbClr val="FF0000"/>
          </a:solid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13" name="TextBox 12"/>
          <p:cNvSpPr txBox="1"/>
          <p:nvPr/>
        </p:nvSpPr>
        <p:spPr>
          <a:xfrm>
            <a:off x="3962400" y="164068"/>
            <a:ext cx="1772653" cy="369332"/>
          </a:xfrm>
          <a:prstGeom prst="rect">
            <a:avLst/>
          </a:prstGeom>
          <a:noFill/>
        </p:spPr>
        <p:txBody>
          <a:bodyPr wrap="none" rtlCol="0">
            <a:spAutoFit/>
          </a:bodyPr>
          <a:lstStyle/>
          <a:p>
            <a:r>
              <a:rPr lang="en-US" dirty="0" smtClean="0"/>
              <a:t>Bilingual website</a:t>
            </a:r>
            <a:endParaRPr lang="en-US" dirty="0"/>
          </a:p>
        </p:txBody>
      </p:sp>
      <p:pic>
        <p:nvPicPr>
          <p:cNvPr id="14" name="Picture 13" descr="Українська Гельсінська спілка з прав людини - how to help or learn more.tiff"/>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934200" y="1905000"/>
            <a:ext cx="1859280" cy="46482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21" name="Donut 20"/>
          <p:cNvSpPr/>
          <p:nvPr/>
        </p:nvSpPr>
        <p:spPr>
          <a:xfrm>
            <a:off x="6629400" y="1600200"/>
            <a:ext cx="2479303" cy="838200"/>
          </a:xfrm>
          <a:prstGeom prst="donut">
            <a:avLst>
              <a:gd name="adj" fmla="val 10972"/>
            </a:avLst>
          </a:prstGeom>
          <a:solidFill>
            <a:srgbClr val="FF0000"/>
          </a:solid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22" name="TextBox 21"/>
          <p:cNvSpPr txBox="1"/>
          <p:nvPr/>
        </p:nvSpPr>
        <p:spPr>
          <a:xfrm>
            <a:off x="7685481" y="990600"/>
            <a:ext cx="1262523" cy="646331"/>
          </a:xfrm>
          <a:prstGeom prst="rect">
            <a:avLst/>
          </a:prstGeom>
          <a:noFill/>
        </p:spPr>
        <p:txBody>
          <a:bodyPr wrap="none" rtlCol="0">
            <a:spAutoFit/>
          </a:bodyPr>
          <a:lstStyle/>
          <a:p>
            <a:pPr algn="ctr"/>
            <a:r>
              <a:rPr lang="en-US" dirty="0" smtClean="0"/>
              <a:t>Learn more</a:t>
            </a:r>
          </a:p>
          <a:p>
            <a:pPr algn="ctr"/>
            <a:r>
              <a:rPr lang="en-US" dirty="0"/>
              <a:t>o</a:t>
            </a:r>
            <a:r>
              <a:rPr lang="en-US" dirty="0" smtClean="0"/>
              <a:t>r donate</a:t>
            </a:r>
            <a:endParaRPr lang="en-US" dirty="0"/>
          </a:p>
        </p:txBody>
      </p:sp>
      <p:sp>
        <p:nvSpPr>
          <p:cNvPr id="23" name="Donut 22"/>
          <p:cNvSpPr/>
          <p:nvPr/>
        </p:nvSpPr>
        <p:spPr>
          <a:xfrm>
            <a:off x="6781801" y="3276600"/>
            <a:ext cx="2057400" cy="685800"/>
          </a:xfrm>
          <a:prstGeom prst="donut">
            <a:avLst>
              <a:gd name="adj" fmla="val 10972"/>
            </a:avLst>
          </a:prstGeom>
          <a:solidFill>
            <a:srgbClr val="FF0000"/>
          </a:solid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cxnSp>
        <p:nvCxnSpPr>
          <p:cNvPr id="24" name="Straight Arrow Connector 23"/>
          <p:cNvCxnSpPr>
            <a:stCxn id="23" idx="2"/>
          </p:cNvCxnSpPr>
          <p:nvPr/>
        </p:nvCxnSpPr>
        <p:spPr>
          <a:xfrm flipH="1">
            <a:off x="5486400" y="3619500"/>
            <a:ext cx="1295401" cy="1714500"/>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sp>
        <p:nvSpPr>
          <p:cNvPr id="27" name="TextBox 26"/>
          <p:cNvSpPr txBox="1"/>
          <p:nvPr/>
        </p:nvSpPr>
        <p:spPr>
          <a:xfrm>
            <a:off x="4520871" y="5445505"/>
            <a:ext cx="2249334" cy="646331"/>
          </a:xfrm>
          <a:prstGeom prst="rect">
            <a:avLst/>
          </a:prstGeom>
          <a:noFill/>
        </p:spPr>
        <p:txBody>
          <a:bodyPr wrap="none" rtlCol="0">
            <a:spAutoFit/>
          </a:bodyPr>
          <a:lstStyle/>
          <a:p>
            <a:pPr algn="ctr"/>
            <a:r>
              <a:rPr lang="en-US" dirty="0" smtClean="0"/>
              <a:t>Social media channels</a:t>
            </a:r>
          </a:p>
          <a:p>
            <a:pPr algn="ctr"/>
            <a:r>
              <a:rPr lang="en-US" dirty="0"/>
              <a:t>o</a:t>
            </a:r>
            <a:r>
              <a:rPr lang="en-US" dirty="0" smtClean="0"/>
              <a:t>n every page</a:t>
            </a:r>
            <a:endParaRPr lang="en-US" dirty="0"/>
          </a:p>
        </p:txBody>
      </p:sp>
    </p:spTree>
    <p:extLst>
      <p:ext uri="{BB962C8B-B14F-4D97-AF65-F5344CB8AC3E}">
        <p14:creationId xmlns:p14="http://schemas.microsoft.com/office/powerpoint/2010/main" val="1633362584"/>
      </p:ext>
    </p:extLst>
  </p:cSld>
  <p:clrMapOvr>
    <a:masterClrMapping/>
  </p:clrMapOvr>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Українська Гельсінська спілка з прав людини - website .tiff"/>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8601" y="1828801"/>
            <a:ext cx="4087906" cy="36576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3" name="Picture 2" descr="Українська Гельсінська спілка з прав людини - Facebook page.tiff"/>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814783" y="228600"/>
            <a:ext cx="3253017" cy="496838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4" name="Donut 3"/>
          <p:cNvSpPr/>
          <p:nvPr/>
        </p:nvSpPr>
        <p:spPr>
          <a:xfrm>
            <a:off x="2590800" y="3581400"/>
            <a:ext cx="1905000" cy="914400"/>
          </a:xfrm>
          <a:prstGeom prst="donut">
            <a:avLst>
              <a:gd name="adj" fmla="val 10972"/>
            </a:avLst>
          </a:prstGeom>
          <a:solidFill>
            <a:srgbClr val="FF0000"/>
          </a:solid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cxnSp>
        <p:nvCxnSpPr>
          <p:cNvPr id="7" name="Straight Arrow Connector 6"/>
          <p:cNvCxnSpPr/>
          <p:nvPr/>
        </p:nvCxnSpPr>
        <p:spPr>
          <a:xfrm>
            <a:off x="3048000" y="685800"/>
            <a:ext cx="2971800" cy="533400"/>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cxnSp>
        <p:nvCxnSpPr>
          <p:cNvPr id="9" name="Straight Arrow Connector 8"/>
          <p:cNvCxnSpPr/>
          <p:nvPr/>
        </p:nvCxnSpPr>
        <p:spPr>
          <a:xfrm flipH="1">
            <a:off x="990600" y="685800"/>
            <a:ext cx="2133600" cy="1219200"/>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sp>
        <p:nvSpPr>
          <p:cNvPr id="13" name="TextBox 12"/>
          <p:cNvSpPr txBox="1"/>
          <p:nvPr/>
        </p:nvSpPr>
        <p:spPr>
          <a:xfrm>
            <a:off x="228600" y="228600"/>
            <a:ext cx="5181600" cy="369332"/>
          </a:xfrm>
          <a:prstGeom prst="rect">
            <a:avLst/>
          </a:prstGeom>
          <a:noFill/>
        </p:spPr>
        <p:txBody>
          <a:bodyPr wrap="square" rtlCol="0">
            <a:spAutoFit/>
          </a:bodyPr>
          <a:lstStyle/>
          <a:p>
            <a:r>
              <a:rPr lang="en-US" dirty="0" smtClean="0"/>
              <a:t>Logo continuity across social media channels &amp; web</a:t>
            </a:r>
            <a:endParaRPr lang="en-US" dirty="0"/>
          </a:p>
        </p:txBody>
      </p:sp>
      <p:pic>
        <p:nvPicPr>
          <p:cNvPr id="14" name="Picture 13" descr="Українська Гельсінська спілка з прав людини - Twitter.tiff"/>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572000" y="3352800"/>
            <a:ext cx="3276600" cy="331794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cxnSp>
        <p:nvCxnSpPr>
          <p:cNvPr id="15" name="Straight Arrow Connector 14"/>
          <p:cNvCxnSpPr/>
          <p:nvPr/>
        </p:nvCxnSpPr>
        <p:spPr>
          <a:xfrm>
            <a:off x="3124200" y="685800"/>
            <a:ext cx="1752600" cy="3810000"/>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cxnSp>
        <p:nvCxnSpPr>
          <p:cNvPr id="18" name="Straight Arrow Connector 17"/>
          <p:cNvCxnSpPr>
            <a:stCxn id="4" idx="3"/>
          </p:cNvCxnSpPr>
          <p:nvPr/>
        </p:nvCxnSpPr>
        <p:spPr>
          <a:xfrm flipH="1">
            <a:off x="1600200" y="4361889"/>
            <a:ext cx="1269581" cy="1505511"/>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sp>
        <p:nvSpPr>
          <p:cNvPr id="21" name="TextBox 20"/>
          <p:cNvSpPr txBox="1"/>
          <p:nvPr/>
        </p:nvSpPr>
        <p:spPr>
          <a:xfrm>
            <a:off x="538199" y="6112741"/>
            <a:ext cx="2135921" cy="369332"/>
          </a:xfrm>
          <a:prstGeom prst="rect">
            <a:avLst/>
          </a:prstGeom>
          <a:noFill/>
        </p:spPr>
        <p:txBody>
          <a:bodyPr wrap="none" rtlCol="0">
            <a:spAutoFit/>
          </a:bodyPr>
          <a:lstStyle/>
          <a:p>
            <a:r>
              <a:rPr lang="en-US" dirty="0" smtClean="0"/>
              <a:t>Social media  plugins</a:t>
            </a:r>
            <a:endParaRPr lang="en-US" dirty="0"/>
          </a:p>
        </p:txBody>
      </p:sp>
      <p:sp>
        <p:nvSpPr>
          <p:cNvPr id="22" name="Donut 21"/>
          <p:cNvSpPr/>
          <p:nvPr/>
        </p:nvSpPr>
        <p:spPr>
          <a:xfrm>
            <a:off x="5638800" y="1447800"/>
            <a:ext cx="1600200" cy="533400"/>
          </a:xfrm>
          <a:prstGeom prst="donut">
            <a:avLst>
              <a:gd name="adj" fmla="val 10972"/>
            </a:avLst>
          </a:prstGeom>
          <a:solidFill>
            <a:srgbClr val="FF0000"/>
          </a:solid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3966237212"/>
      </p:ext>
    </p:extLst>
  </p:cSld>
  <p:clrMapOvr>
    <a:masterClrMapping/>
  </p:clrMapOvr>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Українська Гельсінська спілка з прав людини - Facebook page - 2.tif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48200" y="381000"/>
            <a:ext cx="4136149" cy="6204224"/>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3" name="Picture 2" descr="Українська Гельсінська спілка з прав людини - Facebook page - 3.tiff"/>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04800" y="1447800"/>
            <a:ext cx="2592381" cy="5008191"/>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4" name="Donut 3"/>
          <p:cNvSpPr/>
          <p:nvPr/>
        </p:nvSpPr>
        <p:spPr>
          <a:xfrm>
            <a:off x="4191000" y="4191000"/>
            <a:ext cx="2326903" cy="2362200"/>
          </a:xfrm>
          <a:prstGeom prst="donut">
            <a:avLst>
              <a:gd name="adj" fmla="val 10972"/>
            </a:avLst>
          </a:prstGeom>
          <a:solidFill>
            <a:srgbClr val="FF0000"/>
          </a:solid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cxnSp>
        <p:nvCxnSpPr>
          <p:cNvPr id="6" name="Straight Arrow Connector 5"/>
          <p:cNvCxnSpPr/>
          <p:nvPr/>
        </p:nvCxnSpPr>
        <p:spPr>
          <a:xfrm>
            <a:off x="3962400" y="762000"/>
            <a:ext cx="2590800" cy="0"/>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sp>
        <p:nvSpPr>
          <p:cNvPr id="8" name="TextBox 7"/>
          <p:cNvSpPr txBox="1"/>
          <p:nvPr/>
        </p:nvSpPr>
        <p:spPr>
          <a:xfrm>
            <a:off x="228600" y="545068"/>
            <a:ext cx="6930339" cy="369332"/>
          </a:xfrm>
          <a:prstGeom prst="rect">
            <a:avLst/>
          </a:prstGeom>
          <a:noFill/>
        </p:spPr>
        <p:txBody>
          <a:bodyPr wrap="square" rtlCol="0">
            <a:spAutoFit/>
          </a:bodyPr>
          <a:lstStyle/>
          <a:p>
            <a:r>
              <a:rPr lang="en-US" dirty="0" smtClean="0"/>
              <a:t>Using photo albums, tagging associates</a:t>
            </a:r>
            <a:endParaRPr lang="en-US" dirty="0"/>
          </a:p>
        </p:txBody>
      </p:sp>
      <p:cxnSp>
        <p:nvCxnSpPr>
          <p:cNvPr id="11" name="Straight Arrow Connector 10"/>
          <p:cNvCxnSpPr/>
          <p:nvPr/>
        </p:nvCxnSpPr>
        <p:spPr>
          <a:xfrm flipH="1">
            <a:off x="2743200" y="2057400"/>
            <a:ext cx="533400" cy="914400"/>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sp>
        <p:nvSpPr>
          <p:cNvPr id="15" name="TextBox 14"/>
          <p:cNvSpPr txBox="1"/>
          <p:nvPr/>
        </p:nvSpPr>
        <p:spPr>
          <a:xfrm>
            <a:off x="3293779" y="1700375"/>
            <a:ext cx="1125822" cy="2585323"/>
          </a:xfrm>
          <a:prstGeom prst="rect">
            <a:avLst/>
          </a:prstGeom>
          <a:noFill/>
        </p:spPr>
        <p:txBody>
          <a:bodyPr wrap="square" rtlCol="0">
            <a:spAutoFit/>
          </a:bodyPr>
          <a:lstStyle/>
          <a:p>
            <a:r>
              <a:rPr lang="en-US" dirty="0" smtClean="0"/>
              <a:t>Using humor</a:t>
            </a:r>
          </a:p>
          <a:p>
            <a:r>
              <a:rPr lang="en-US" dirty="0"/>
              <a:t>t</a:t>
            </a:r>
            <a:r>
              <a:rPr lang="en-US" dirty="0" smtClean="0"/>
              <a:t>o address</a:t>
            </a:r>
          </a:p>
          <a:p>
            <a:r>
              <a:rPr lang="en-US" dirty="0"/>
              <a:t>i</a:t>
            </a:r>
            <a:r>
              <a:rPr lang="en-US" dirty="0" smtClean="0"/>
              <a:t>mportant issue</a:t>
            </a:r>
          </a:p>
          <a:p>
            <a:r>
              <a:rPr lang="en-US" dirty="0" smtClean="0"/>
              <a:t>while offering resources</a:t>
            </a:r>
            <a:endParaRPr lang="en-US" dirty="0"/>
          </a:p>
        </p:txBody>
      </p:sp>
      <p:cxnSp>
        <p:nvCxnSpPr>
          <p:cNvPr id="17" name="Straight Arrow Connector 16"/>
          <p:cNvCxnSpPr/>
          <p:nvPr/>
        </p:nvCxnSpPr>
        <p:spPr>
          <a:xfrm flipH="1" flipV="1">
            <a:off x="1828800" y="5562600"/>
            <a:ext cx="1295400" cy="609600"/>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sp>
        <p:nvSpPr>
          <p:cNvPr id="20" name="TextBox 19"/>
          <p:cNvSpPr txBox="1"/>
          <p:nvPr/>
        </p:nvSpPr>
        <p:spPr>
          <a:xfrm>
            <a:off x="3121554" y="6019800"/>
            <a:ext cx="1450446" cy="646331"/>
          </a:xfrm>
          <a:prstGeom prst="rect">
            <a:avLst/>
          </a:prstGeom>
          <a:noFill/>
        </p:spPr>
        <p:txBody>
          <a:bodyPr wrap="square" rtlCol="0">
            <a:spAutoFit/>
          </a:bodyPr>
          <a:lstStyle/>
          <a:p>
            <a:r>
              <a:rPr lang="en-US" dirty="0" smtClean="0"/>
              <a:t>Commenting; engaging</a:t>
            </a:r>
            <a:endParaRPr lang="en-US" dirty="0"/>
          </a:p>
        </p:txBody>
      </p:sp>
    </p:spTree>
    <p:extLst>
      <p:ext uri="{BB962C8B-B14F-4D97-AF65-F5344CB8AC3E}">
        <p14:creationId xmlns:p14="http://schemas.microsoft.com/office/powerpoint/2010/main" val="2134481966"/>
      </p:ext>
    </p:extLst>
  </p:cSld>
  <p:clrMapOvr>
    <a:masterClrMapping/>
  </p:clrMapOvr>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p:cNvGraphicFramePr/>
          <p:nvPr>
            <p:extLst>
              <p:ext uri="{D42A27DB-BD31-4B8C-83A1-F6EECF244321}">
                <p14:modId xmlns:p14="http://schemas.microsoft.com/office/powerpoint/2010/main" val="2120003173"/>
              </p:ext>
            </p:extLst>
          </p:nvPr>
        </p:nvGraphicFramePr>
        <p:xfrm>
          <a:off x="381000" y="1377433"/>
          <a:ext cx="4572000" cy="396757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TextBox 2"/>
          <p:cNvSpPr txBox="1"/>
          <p:nvPr/>
        </p:nvSpPr>
        <p:spPr>
          <a:xfrm>
            <a:off x="0" y="0"/>
            <a:ext cx="9144000" cy="584775"/>
          </a:xfrm>
          <a:prstGeom prst="rect">
            <a:avLst/>
          </a:prstGeom>
          <a:solidFill>
            <a:srgbClr val="92D050"/>
          </a:solidFill>
        </p:spPr>
        <p:txBody>
          <a:bodyPr wrap="square" rtlCol="0">
            <a:spAutoFit/>
          </a:bodyPr>
          <a:lstStyle/>
          <a:p>
            <a:pPr algn="ctr"/>
            <a:r>
              <a:rPr lang="en-US" sz="3200" b="1" dirty="0" smtClean="0">
                <a:cs typeface="Arial" pitchFamily="34" charset="0"/>
              </a:rPr>
              <a:t>AUDIENCE IDENTIFICATION AND BEHAVIOR </a:t>
            </a:r>
          </a:p>
        </p:txBody>
      </p:sp>
      <p:sp>
        <p:nvSpPr>
          <p:cNvPr id="4" name="Rectangle 3"/>
          <p:cNvSpPr/>
          <p:nvPr/>
        </p:nvSpPr>
        <p:spPr>
          <a:xfrm>
            <a:off x="4590142" y="1395948"/>
            <a:ext cx="4390571" cy="3785652"/>
          </a:xfrm>
          <a:prstGeom prst="rect">
            <a:avLst/>
          </a:prstGeom>
        </p:spPr>
        <p:txBody>
          <a:bodyPr wrap="square">
            <a:spAutoFit/>
          </a:bodyPr>
          <a:lstStyle/>
          <a:p>
            <a:pPr marL="742950" lvl="1" indent="-285750">
              <a:buFont typeface="Arial" pitchFamily="34" charset="0"/>
              <a:buChar char="•"/>
            </a:pPr>
            <a:r>
              <a:rPr lang="en-US" sz="2400" dirty="0" smtClean="0"/>
              <a:t>What </a:t>
            </a:r>
            <a:r>
              <a:rPr lang="en-US" sz="2400" dirty="0"/>
              <a:t>keeps them up at night?</a:t>
            </a:r>
          </a:p>
          <a:p>
            <a:pPr marL="742950" lvl="1" indent="-285750">
              <a:buFont typeface="Arial" pitchFamily="34" charset="0"/>
              <a:buChar char="•"/>
            </a:pPr>
            <a:r>
              <a:rPr lang="en-US" sz="2400" dirty="0"/>
              <a:t>What are they currently </a:t>
            </a:r>
            <a:r>
              <a:rPr lang="en-US" sz="2400" dirty="0" smtClean="0"/>
              <a:t>seeking?</a:t>
            </a:r>
          </a:p>
          <a:p>
            <a:pPr marL="742950" lvl="1" indent="-285750">
              <a:buFont typeface="Arial" pitchFamily="34" charset="0"/>
              <a:buChar char="•"/>
            </a:pPr>
            <a:r>
              <a:rPr lang="en-US" sz="2400" dirty="0" smtClean="0"/>
              <a:t>What </a:t>
            </a:r>
            <a:r>
              <a:rPr lang="en-US" sz="2400" dirty="0"/>
              <a:t>influences their decisions</a:t>
            </a:r>
            <a:r>
              <a:rPr lang="en-US" sz="2400" dirty="0" smtClean="0"/>
              <a:t>?</a:t>
            </a:r>
          </a:p>
          <a:p>
            <a:pPr marL="742950" lvl="1" indent="-285750">
              <a:buFont typeface="Arial" pitchFamily="34" charset="0"/>
              <a:buChar char="•"/>
            </a:pPr>
            <a:r>
              <a:rPr lang="en-US" sz="2400" dirty="0" smtClean="0"/>
              <a:t>What influences their attitudes?</a:t>
            </a:r>
            <a:endParaRPr lang="en-US" sz="2400" dirty="0"/>
          </a:p>
          <a:p>
            <a:pPr marL="742950" lvl="1" indent="-285750">
              <a:buFont typeface="Arial" pitchFamily="34" charset="0"/>
              <a:buChar char="•"/>
            </a:pPr>
            <a:r>
              <a:rPr lang="en-US" sz="2400" dirty="0"/>
              <a:t>What’s important to them?</a:t>
            </a:r>
          </a:p>
          <a:p>
            <a:pPr marL="742950" lvl="1" indent="-285750">
              <a:buFont typeface="Arial" pitchFamily="34" charset="0"/>
              <a:buChar char="•"/>
            </a:pPr>
            <a:r>
              <a:rPr lang="en-US" sz="2400" dirty="0"/>
              <a:t>What makes them act? </a:t>
            </a:r>
          </a:p>
        </p:txBody>
      </p:sp>
    </p:spTree>
    <p:extLst>
      <p:ext uri="{BB962C8B-B14F-4D97-AF65-F5344CB8AC3E}">
        <p14:creationId xmlns:p14="http://schemas.microsoft.com/office/powerpoint/2010/main" val="2047373182"/>
      </p:ext>
    </p:extLst>
  </p:cSld>
  <p:clrMapOvr>
    <a:masterClrMapping/>
  </p:clrMapOvr>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011" y="0"/>
            <a:ext cx="9144000" cy="584775"/>
          </a:xfrm>
          <a:prstGeom prst="rect">
            <a:avLst/>
          </a:prstGeom>
          <a:solidFill>
            <a:srgbClr val="92D050"/>
          </a:solidFill>
        </p:spPr>
        <p:txBody>
          <a:bodyPr wrap="square" rtlCol="0">
            <a:spAutoFit/>
          </a:bodyPr>
          <a:lstStyle/>
          <a:p>
            <a:pPr algn="ctr"/>
            <a:r>
              <a:rPr lang="en-US" sz="3200" b="1" dirty="0" smtClean="0">
                <a:cs typeface="Arial" pitchFamily="34" charset="0"/>
              </a:rPr>
              <a:t> Examples of Personas</a:t>
            </a:r>
          </a:p>
        </p:txBody>
      </p:sp>
      <p:sp>
        <p:nvSpPr>
          <p:cNvPr id="8" name="TextBox 7"/>
          <p:cNvSpPr txBox="1"/>
          <p:nvPr/>
        </p:nvSpPr>
        <p:spPr>
          <a:xfrm>
            <a:off x="4191000" y="2971801"/>
            <a:ext cx="4495800" cy="2616101"/>
          </a:xfrm>
          <a:prstGeom prst="rect">
            <a:avLst/>
          </a:prstGeom>
          <a:noFill/>
        </p:spPr>
        <p:txBody>
          <a:bodyPr wrap="square" rtlCol="0">
            <a:spAutoFit/>
          </a:bodyPr>
          <a:lstStyle/>
          <a:p>
            <a:r>
              <a:rPr lang="en-US" sz="2400" b="1" dirty="0" smtClean="0"/>
              <a:t>Activist Persona</a:t>
            </a:r>
            <a:r>
              <a:rPr lang="en-US" sz="2400" dirty="0" smtClean="0"/>
              <a:t>:</a:t>
            </a:r>
          </a:p>
          <a:p>
            <a:r>
              <a:rPr lang="en-US" sz="2000" dirty="0" err="1" smtClean="0"/>
              <a:t>Olena</a:t>
            </a:r>
            <a:r>
              <a:rPr lang="en-US" sz="2000" dirty="0" smtClean="0"/>
              <a:t>, in her late 20’s, uses Instagram and Facebook to share her work.  She wants to participate in community events as well as train people in her area on human rights awareness. She is particularly concerned with trafficking of women.</a:t>
            </a:r>
            <a:endParaRPr lang="en-US" sz="2000" dirty="0"/>
          </a:p>
        </p:txBody>
      </p:sp>
      <p:pic>
        <p:nvPicPr>
          <p:cNvPr id="3" name="Picture 2" descr="Olena Tregub - Ukraine.jpg"/>
          <p:cNvPicPr>
            <a:picLocks noChangeAspect="1"/>
          </p:cNvPicPr>
          <p:nvPr/>
        </p:nvPicPr>
        <p:blipFill rotWithShape="1">
          <a:blip r:embed="rId3">
            <a:extLst>
              <a:ext uri="{28A0092B-C50C-407E-A947-70E740481C1C}">
                <a14:useLocalDpi xmlns:a14="http://schemas.microsoft.com/office/drawing/2010/main" val="0"/>
              </a:ext>
            </a:extLst>
          </a:blip>
          <a:srcRect l="22094" r="26144"/>
          <a:stretch/>
        </p:blipFill>
        <p:spPr>
          <a:xfrm>
            <a:off x="380999" y="838200"/>
            <a:ext cx="3076539" cy="39624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5" name="Rectangle 4"/>
          <p:cNvSpPr/>
          <p:nvPr/>
        </p:nvSpPr>
        <p:spPr>
          <a:xfrm>
            <a:off x="5486400" y="762000"/>
            <a:ext cx="3429000" cy="838200"/>
          </a:xfrm>
          <a:prstGeom prst="rect">
            <a:avLst/>
          </a:prstGeom>
          <a:solidFill>
            <a:srgbClr val="92D05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3600" b="1" dirty="0" smtClean="0">
                <a:solidFill>
                  <a:srgbClr val="000000"/>
                </a:solidFill>
              </a:rPr>
              <a:t>PEOPLE</a:t>
            </a:r>
            <a:endParaRPr lang="en-US" sz="3600" b="1" dirty="0">
              <a:solidFill>
                <a:srgbClr val="000000"/>
              </a:solidFill>
            </a:endParaRPr>
          </a:p>
        </p:txBody>
      </p:sp>
    </p:spTree>
    <p:extLst>
      <p:ext uri="{BB962C8B-B14F-4D97-AF65-F5344CB8AC3E}">
        <p14:creationId xmlns:p14="http://schemas.microsoft.com/office/powerpoint/2010/main" val="2487438628"/>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05.jpg"/>
          <p:cNvPicPr>
            <a:picLocks noChangeAspect="1"/>
          </p:cNvPicPr>
          <p:nvPr/>
        </p:nvPicPr>
        <p:blipFill rotWithShape="1">
          <a:blip r:embed="rId3">
            <a:extLst>
              <a:ext uri="{28A0092B-C50C-407E-A947-70E740481C1C}">
                <a14:useLocalDpi xmlns:a14="http://schemas.microsoft.com/office/drawing/2010/main" val="0"/>
              </a:ext>
            </a:extLst>
          </a:blip>
          <a:srcRect r="3209" b="8413"/>
          <a:stretch/>
        </p:blipFill>
        <p:spPr>
          <a:xfrm>
            <a:off x="0" y="381001"/>
            <a:ext cx="9144000" cy="5753264"/>
          </a:xfrm>
          <a:prstGeom prst="rect">
            <a:avLst/>
          </a:prstGeom>
        </p:spPr>
      </p:pic>
      <p:sp>
        <p:nvSpPr>
          <p:cNvPr id="11" name="TextBox 10"/>
          <p:cNvSpPr txBox="1"/>
          <p:nvPr/>
        </p:nvSpPr>
        <p:spPr>
          <a:xfrm>
            <a:off x="7010400" y="5344180"/>
            <a:ext cx="1828800" cy="523220"/>
          </a:xfrm>
          <a:prstGeom prst="rect">
            <a:avLst/>
          </a:prstGeom>
          <a:solidFill>
            <a:srgbClr val="92D050"/>
          </a:solidFill>
        </p:spPr>
        <p:txBody>
          <a:bodyPr wrap="square" rtlCol="0">
            <a:spAutoFit/>
          </a:bodyPr>
          <a:lstStyle/>
          <a:p>
            <a:pPr algn="ctr"/>
            <a:r>
              <a:rPr lang="en-US" sz="2800" b="1" dirty="0" smtClean="0"/>
              <a:t>Broadband</a:t>
            </a:r>
            <a:endParaRPr lang="en-US" sz="2800" b="1" dirty="0"/>
          </a:p>
        </p:txBody>
      </p:sp>
      <p:sp>
        <p:nvSpPr>
          <p:cNvPr id="13" name="TextBox 12"/>
          <p:cNvSpPr txBox="1"/>
          <p:nvPr/>
        </p:nvSpPr>
        <p:spPr>
          <a:xfrm>
            <a:off x="3962400" y="5344180"/>
            <a:ext cx="1447800" cy="523220"/>
          </a:xfrm>
          <a:prstGeom prst="rect">
            <a:avLst/>
          </a:prstGeom>
          <a:solidFill>
            <a:srgbClr val="92D050"/>
          </a:solidFill>
        </p:spPr>
        <p:txBody>
          <a:bodyPr wrap="square" rtlCol="0">
            <a:spAutoFit/>
          </a:bodyPr>
          <a:lstStyle/>
          <a:p>
            <a:pPr algn="ctr"/>
            <a:r>
              <a:rPr lang="en-US" sz="2800" b="1" dirty="0" smtClean="0"/>
              <a:t>Mobile</a:t>
            </a:r>
            <a:endParaRPr lang="en-US" sz="2800" b="1" dirty="0"/>
          </a:p>
        </p:txBody>
      </p:sp>
      <p:sp>
        <p:nvSpPr>
          <p:cNvPr id="14" name="TextBox 13"/>
          <p:cNvSpPr txBox="1"/>
          <p:nvPr/>
        </p:nvSpPr>
        <p:spPr>
          <a:xfrm>
            <a:off x="242710" y="5344180"/>
            <a:ext cx="2652890" cy="523220"/>
          </a:xfrm>
          <a:prstGeom prst="rect">
            <a:avLst/>
          </a:prstGeom>
          <a:solidFill>
            <a:srgbClr val="92D050"/>
          </a:solidFill>
        </p:spPr>
        <p:txBody>
          <a:bodyPr wrap="square" rtlCol="0">
            <a:spAutoFit/>
          </a:bodyPr>
          <a:lstStyle/>
          <a:p>
            <a:pPr algn="ctr"/>
            <a:r>
              <a:rPr lang="en-US" sz="2800" b="1" dirty="0" smtClean="0"/>
              <a:t>Social Networks</a:t>
            </a:r>
            <a:endParaRPr lang="en-US" sz="2800" b="1" dirty="0"/>
          </a:p>
        </p:txBody>
      </p:sp>
      <p:sp>
        <p:nvSpPr>
          <p:cNvPr id="5" name="TextBox 4"/>
          <p:cNvSpPr txBox="1"/>
          <p:nvPr/>
        </p:nvSpPr>
        <p:spPr>
          <a:xfrm>
            <a:off x="6400800" y="6336268"/>
            <a:ext cx="2598037" cy="369332"/>
          </a:xfrm>
          <a:prstGeom prst="rect">
            <a:avLst/>
          </a:prstGeom>
          <a:noFill/>
        </p:spPr>
        <p:txBody>
          <a:bodyPr wrap="none" rtlCol="0">
            <a:spAutoFit/>
          </a:bodyPr>
          <a:lstStyle/>
          <a:p>
            <a:r>
              <a:rPr lang="en-US" b="1" dirty="0" smtClean="0"/>
              <a:t>37% have Internet access</a:t>
            </a:r>
            <a:endParaRPr lang="en-US" b="1" dirty="0"/>
          </a:p>
        </p:txBody>
      </p:sp>
      <p:sp>
        <p:nvSpPr>
          <p:cNvPr id="6" name="TextBox 5"/>
          <p:cNvSpPr txBox="1"/>
          <p:nvPr/>
        </p:nvSpPr>
        <p:spPr>
          <a:xfrm>
            <a:off x="3352800" y="6336268"/>
            <a:ext cx="2657364" cy="369332"/>
          </a:xfrm>
          <a:prstGeom prst="rect">
            <a:avLst/>
          </a:prstGeom>
          <a:noFill/>
        </p:spPr>
        <p:txBody>
          <a:bodyPr wrap="square" rtlCol="0">
            <a:spAutoFit/>
          </a:bodyPr>
          <a:lstStyle/>
          <a:p>
            <a:r>
              <a:rPr lang="en-US" b="1" dirty="0" smtClean="0"/>
              <a:t>14% have Smartphones</a:t>
            </a:r>
            <a:endParaRPr lang="en-US" b="1" dirty="0"/>
          </a:p>
        </p:txBody>
      </p:sp>
      <p:sp>
        <p:nvSpPr>
          <p:cNvPr id="8" name="TextBox 7"/>
          <p:cNvSpPr txBox="1"/>
          <p:nvPr/>
        </p:nvSpPr>
        <p:spPr>
          <a:xfrm>
            <a:off x="304800" y="6336268"/>
            <a:ext cx="2819400" cy="369332"/>
          </a:xfrm>
          <a:prstGeom prst="rect">
            <a:avLst/>
          </a:prstGeom>
          <a:noFill/>
        </p:spPr>
        <p:txBody>
          <a:bodyPr wrap="square" rtlCol="0">
            <a:spAutoFit/>
          </a:bodyPr>
          <a:lstStyle/>
          <a:p>
            <a:r>
              <a:rPr lang="en-US" b="1" dirty="0" smtClean="0"/>
              <a:t>3+ Million Facebook users</a:t>
            </a:r>
            <a:endParaRPr lang="en-US" b="1" dirty="0"/>
          </a:p>
        </p:txBody>
      </p:sp>
      <p:sp>
        <p:nvSpPr>
          <p:cNvPr id="17" name="TextBox 16"/>
          <p:cNvSpPr txBox="1"/>
          <p:nvPr/>
        </p:nvSpPr>
        <p:spPr>
          <a:xfrm>
            <a:off x="0" y="0"/>
            <a:ext cx="9144000" cy="769441"/>
          </a:xfrm>
          <a:prstGeom prst="rect">
            <a:avLst/>
          </a:prstGeom>
          <a:solidFill>
            <a:srgbClr val="92D050"/>
          </a:solidFill>
        </p:spPr>
        <p:txBody>
          <a:bodyPr wrap="square" rtlCol="0">
            <a:spAutoFit/>
          </a:bodyPr>
          <a:lstStyle/>
          <a:p>
            <a:pPr algn="ctr"/>
            <a:r>
              <a:rPr lang="en-US" sz="4400" b="1" dirty="0" smtClean="0"/>
              <a:t>3 Digital Trends</a:t>
            </a:r>
            <a:endParaRPr lang="en-US" sz="4400" b="1" dirty="0"/>
          </a:p>
        </p:txBody>
      </p:sp>
    </p:spTree>
    <p:extLst>
      <p:ext uri="{BB962C8B-B14F-4D97-AF65-F5344CB8AC3E}">
        <p14:creationId xmlns:p14="http://schemas.microsoft.com/office/powerpoint/2010/main" val="224164109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3" grpId="0" animBg="1"/>
      <p:bldP spid="14"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0"/>
            <a:ext cx="9144000" cy="584775"/>
          </a:xfrm>
          <a:prstGeom prst="rect">
            <a:avLst/>
          </a:prstGeom>
          <a:solidFill>
            <a:srgbClr val="92D050"/>
          </a:solidFill>
        </p:spPr>
        <p:txBody>
          <a:bodyPr wrap="square" rtlCol="0">
            <a:spAutoFit/>
          </a:bodyPr>
          <a:lstStyle/>
          <a:p>
            <a:pPr algn="ctr"/>
            <a:r>
              <a:rPr lang="en-US" sz="3200" b="1" dirty="0" smtClean="0">
                <a:cs typeface="Arial" pitchFamily="34" charset="0"/>
              </a:rPr>
              <a:t> Examples of Personas</a:t>
            </a:r>
          </a:p>
        </p:txBody>
      </p:sp>
      <p:sp>
        <p:nvSpPr>
          <p:cNvPr id="8" name="TextBox 7"/>
          <p:cNvSpPr txBox="1"/>
          <p:nvPr/>
        </p:nvSpPr>
        <p:spPr>
          <a:xfrm>
            <a:off x="4572000" y="2971800"/>
            <a:ext cx="4267200" cy="2923877"/>
          </a:xfrm>
          <a:prstGeom prst="rect">
            <a:avLst/>
          </a:prstGeom>
          <a:noFill/>
        </p:spPr>
        <p:txBody>
          <a:bodyPr wrap="square" rtlCol="0">
            <a:spAutoFit/>
          </a:bodyPr>
          <a:lstStyle/>
          <a:p>
            <a:r>
              <a:rPr lang="en-US" sz="2400" b="1" dirty="0" smtClean="0"/>
              <a:t>Teacher</a:t>
            </a:r>
            <a:r>
              <a:rPr lang="en-US" sz="2400" dirty="0" smtClean="0"/>
              <a:t>:</a:t>
            </a:r>
          </a:p>
          <a:p>
            <a:r>
              <a:rPr lang="en-US" sz="2000" dirty="0" err="1" smtClean="0"/>
              <a:t>Vitaliy</a:t>
            </a:r>
            <a:r>
              <a:rPr lang="en-US" sz="2000" dirty="0" smtClean="0"/>
              <a:t>, in his </a:t>
            </a:r>
            <a:r>
              <a:rPr lang="en-US" sz="2000" dirty="0"/>
              <a:t>3</a:t>
            </a:r>
            <a:r>
              <a:rPr lang="en-US" sz="2000" dirty="0" smtClean="0"/>
              <a:t>0’s, uses Twitter and Facebook to share images of the country  and talk about foreign policy as well as human rights violations close to home. As a teacher, he influences his peers and students. He is dedicated to using his voice to cause awareness and positive change.</a:t>
            </a:r>
            <a:endParaRPr lang="en-US" sz="2000" dirty="0"/>
          </a:p>
        </p:txBody>
      </p:sp>
      <p:pic>
        <p:nvPicPr>
          <p:cNvPr id="3" name="Picture 2" descr="11960210_10152938039186923_8642725171217688398_n.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4800" y="914400"/>
            <a:ext cx="3733800" cy="37338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12" name="Rectangle 11"/>
          <p:cNvSpPr/>
          <p:nvPr/>
        </p:nvSpPr>
        <p:spPr>
          <a:xfrm>
            <a:off x="5562600" y="838200"/>
            <a:ext cx="3429000" cy="838200"/>
          </a:xfrm>
          <a:prstGeom prst="rect">
            <a:avLst/>
          </a:prstGeom>
          <a:solidFill>
            <a:schemeClr val="accent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3600" b="1" dirty="0" smtClean="0">
                <a:solidFill>
                  <a:srgbClr val="000000"/>
                </a:solidFill>
              </a:rPr>
              <a:t>INFLUENCERS</a:t>
            </a:r>
            <a:endParaRPr lang="en-US" sz="3600" b="1" dirty="0">
              <a:solidFill>
                <a:srgbClr val="000000"/>
              </a:solidFill>
            </a:endParaRPr>
          </a:p>
        </p:txBody>
      </p:sp>
    </p:spTree>
    <p:extLst>
      <p:ext uri="{BB962C8B-B14F-4D97-AF65-F5344CB8AC3E}">
        <p14:creationId xmlns:p14="http://schemas.microsoft.com/office/powerpoint/2010/main" val="1034821675"/>
      </p:ext>
    </p:extLst>
  </p:cSld>
  <p:clrMapOvr>
    <a:masterClrMapping/>
  </p:clrMapOvr>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0"/>
            <a:ext cx="9144000" cy="584775"/>
          </a:xfrm>
          <a:prstGeom prst="rect">
            <a:avLst/>
          </a:prstGeom>
          <a:solidFill>
            <a:srgbClr val="92D050"/>
          </a:solidFill>
        </p:spPr>
        <p:txBody>
          <a:bodyPr wrap="square" rtlCol="0">
            <a:spAutoFit/>
          </a:bodyPr>
          <a:lstStyle/>
          <a:p>
            <a:pPr algn="ctr"/>
            <a:r>
              <a:rPr lang="en-US" sz="3200" b="1" dirty="0" smtClean="0">
                <a:cs typeface="Arial" pitchFamily="34" charset="0"/>
              </a:rPr>
              <a:t> Examples of Personas</a:t>
            </a:r>
          </a:p>
        </p:txBody>
      </p:sp>
      <p:sp>
        <p:nvSpPr>
          <p:cNvPr id="8" name="TextBox 7"/>
          <p:cNvSpPr txBox="1"/>
          <p:nvPr/>
        </p:nvSpPr>
        <p:spPr>
          <a:xfrm>
            <a:off x="4343400" y="3200400"/>
            <a:ext cx="4495800" cy="3046988"/>
          </a:xfrm>
          <a:prstGeom prst="rect">
            <a:avLst/>
          </a:prstGeom>
          <a:noFill/>
        </p:spPr>
        <p:txBody>
          <a:bodyPr wrap="square" rtlCol="0">
            <a:spAutoFit/>
          </a:bodyPr>
          <a:lstStyle/>
          <a:p>
            <a:r>
              <a:rPr lang="en-US" sz="2400" b="1" dirty="0" smtClean="0"/>
              <a:t>NGO Leader Persona</a:t>
            </a:r>
            <a:r>
              <a:rPr lang="en-US" sz="2400" dirty="0" smtClean="0"/>
              <a:t>:</a:t>
            </a:r>
          </a:p>
          <a:p>
            <a:r>
              <a:rPr lang="en-US" sz="2400" dirty="0" smtClean="0"/>
              <a:t>Tanya, in her late </a:t>
            </a:r>
            <a:r>
              <a:rPr lang="en-US" sz="2400" dirty="0"/>
              <a:t>3</a:t>
            </a:r>
            <a:r>
              <a:rPr lang="en-US" sz="2400" dirty="0" smtClean="0"/>
              <a:t>0’s, uses Facebook and a website to share her </a:t>
            </a:r>
            <a:r>
              <a:rPr lang="en-US" sz="2400" dirty="0"/>
              <a:t> </a:t>
            </a:r>
            <a:r>
              <a:rPr lang="en-US" sz="2400" dirty="0" smtClean="0"/>
              <a:t>organization’s work and learn about other initiatives as well as human rights violations.  She looks for partnership opportunities to increase influence and impact.</a:t>
            </a:r>
            <a:endParaRPr lang="en-US" sz="2400" dirty="0"/>
          </a:p>
        </p:txBody>
      </p:sp>
      <p:pic>
        <p:nvPicPr>
          <p:cNvPr id="3" name="Picture 2" descr="innerPhoto1440522523.jpg"/>
          <p:cNvPicPr>
            <a:picLocks noChangeAspect="1"/>
          </p:cNvPicPr>
          <p:nvPr/>
        </p:nvPicPr>
        <p:blipFill rotWithShape="1">
          <a:blip r:embed="rId3" cstate="print">
            <a:extLst>
              <a:ext uri="{28A0092B-C50C-407E-A947-70E740481C1C}">
                <a14:useLocalDpi xmlns:a14="http://schemas.microsoft.com/office/drawing/2010/main" val="0"/>
              </a:ext>
            </a:extLst>
          </a:blip>
          <a:srcRect l="49237" t="3566"/>
          <a:stretch/>
        </p:blipFill>
        <p:spPr>
          <a:xfrm>
            <a:off x="457200" y="838200"/>
            <a:ext cx="3431695" cy="43434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12" name="Rectangle 11"/>
          <p:cNvSpPr/>
          <p:nvPr/>
        </p:nvSpPr>
        <p:spPr>
          <a:xfrm>
            <a:off x="5410200" y="762000"/>
            <a:ext cx="3429000" cy="838200"/>
          </a:xfrm>
          <a:prstGeom prst="rect">
            <a:avLst/>
          </a:prstGeom>
          <a:solidFill>
            <a:srgbClr val="00B0F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3600" b="1" dirty="0" smtClean="0">
                <a:solidFill>
                  <a:srgbClr val="000000"/>
                </a:solidFill>
              </a:rPr>
              <a:t>ORGANIZATIONS</a:t>
            </a:r>
            <a:endParaRPr lang="en-US" sz="3600" b="1" dirty="0">
              <a:solidFill>
                <a:srgbClr val="000000"/>
              </a:solidFill>
            </a:endParaRPr>
          </a:p>
        </p:txBody>
      </p:sp>
    </p:spTree>
    <p:extLst>
      <p:ext uri="{BB962C8B-B14F-4D97-AF65-F5344CB8AC3E}">
        <p14:creationId xmlns:p14="http://schemas.microsoft.com/office/powerpoint/2010/main" val="1034821675"/>
      </p:ext>
    </p:extLst>
  </p:cSld>
  <p:clrMapOvr>
    <a:masterClrMapping/>
  </p:clrMapOvr>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ma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57400" y="914400"/>
            <a:ext cx="4953000" cy="568138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3" name="TextBox 2"/>
          <p:cNvSpPr txBox="1"/>
          <p:nvPr/>
        </p:nvSpPr>
        <p:spPr>
          <a:xfrm>
            <a:off x="7315200" y="6400800"/>
            <a:ext cx="1828800" cy="369332"/>
          </a:xfrm>
          <a:prstGeom prst="rect">
            <a:avLst/>
          </a:prstGeom>
          <a:noFill/>
        </p:spPr>
        <p:txBody>
          <a:bodyPr wrap="square" rtlCol="0">
            <a:spAutoFit/>
          </a:bodyPr>
          <a:lstStyle/>
          <a:p>
            <a:r>
              <a:rPr lang="en-US" dirty="0" smtClean="0"/>
              <a:t>Image: </a:t>
            </a:r>
            <a:r>
              <a:rPr lang="en-US" dirty="0" err="1" smtClean="0"/>
              <a:t>Cod.edu</a:t>
            </a:r>
            <a:endParaRPr lang="en-US" dirty="0"/>
          </a:p>
        </p:txBody>
      </p:sp>
      <p:sp>
        <p:nvSpPr>
          <p:cNvPr id="4" name="TextBox 3"/>
          <p:cNvSpPr txBox="1"/>
          <p:nvPr/>
        </p:nvSpPr>
        <p:spPr>
          <a:xfrm>
            <a:off x="0" y="-1"/>
            <a:ext cx="9144000" cy="584775"/>
          </a:xfrm>
          <a:prstGeom prst="rect">
            <a:avLst/>
          </a:prstGeom>
          <a:solidFill>
            <a:srgbClr val="92D050"/>
          </a:solidFill>
        </p:spPr>
        <p:txBody>
          <a:bodyPr wrap="square" rtlCol="0">
            <a:spAutoFit/>
          </a:bodyPr>
          <a:lstStyle/>
          <a:p>
            <a:pPr algn="ctr"/>
            <a:r>
              <a:rPr lang="en-US" sz="3200" b="1" dirty="0" smtClean="0">
                <a:cs typeface="Arial" pitchFamily="34" charset="0"/>
              </a:rPr>
              <a:t>Smart Objectives: A Description</a:t>
            </a:r>
          </a:p>
        </p:txBody>
      </p:sp>
    </p:spTree>
    <p:extLst>
      <p:ext uri="{BB962C8B-B14F-4D97-AF65-F5344CB8AC3E}">
        <p14:creationId xmlns:p14="http://schemas.microsoft.com/office/powerpoint/2010/main" val="3301070804"/>
      </p:ext>
    </p:extLst>
  </p:cSld>
  <p:clrMapOvr>
    <a:masterClrMapping/>
  </p:clrMapOvr>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52400" y="1203603"/>
            <a:ext cx="8991600" cy="5509200"/>
          </a:xfrm>
          <a:prstGeom prst="rect">
            <a:avLst/>
          </a:prstGeom>
          <a:noFill/>
        </p:spPr>
        <p:txBody>
          <a:bodyPr wrap="square" rtlCol="0">
            <a:spAutoFit/>
          </a:bodyPr>
          <a:lstStyle/>
          <a:p>
            <a:r>
              <a:rPr lang="en-US" sz="2400" b="1" dirty="0" smtClean="0">
                <a:solidFill>
                  <a:srgbClr val="FF0000"/>
                </a:solidFill>
              </a:rPr>
              <a:t>SPECIFIC: </a:t>
            </a:r>
            <a:r>
              <a:rPr lang="en-US" sz="2400" b="1" dirty="0" smtClean="0"/>
              <a:t>To decrease the number of Ukrainian woman sold into sex trafficking/slavery.</a:t>
            </a:r>
          </a:p>
          <a:p>
            <a:endParaRPr lang="en-US" sz="1600" b="1" dirty="0" smtClean="0"/>
          </a:p>
          <a:p>
            <a:r>
              <a:rPr lang="en-US" sz="2400" b="1" dirty="0" smtClean="0">
                <a:solidFill>
                  <a:srgbClr val="0000FF"/>
                </a:solidFill>
              </a:rPr>
              <a:t>MEASURABLE: </a:t>
            </a:r>
            <a:r>
              <a:rPr lang="en-US" sz="2400" b="1" dirty="0" smtClean="0"/>
              <a:t>Report a decrease in missing persons reports; authorities find a decrease in sex slavery in Ukraine. Raise money for efforts.</a:t>
            </a:r>
          </a:p>
          <a:p>
            <a:endParaRPr lang="en-US" sz="1600" b="1" dirty="0" smtClean="0"/>
          </a:p>
          <a:p>
            <a:r>
              <a:rPr lang="en-US" sz="2400" b="1" dirty="0" smtClean="0">
                <a:solidFill>
                  <a:srgbClr val="FF6600"/>
                </a:solidFill>
              </a:rPr>
              <a:t>ATTAINABLE: </a:t>
            </a:r>
            <a:r>
              <a:rPr lang="en-US" sz="2400" b="1" dirty="0" smtClean="0"/>
              <a:t>Similar efforts have been successful, we expect this will me as well.</a:t>
            </a:r>
          </a:p>
          <a:p>
            <a:endParaRPr lang="en-US" sz="1600" b="1" dirty="0"/>
          </a:p>
          <a:p>
            <a:r>
              <a:rPr lang="en-US" sz="2400" b="1" dirty="0" smtClean="0">
                <a:solidFill>
                  <a:srgbClr val="008000"/>
                </a:solidFill>
              </a:rPr>
              <a:t>REALISTIC/RELEVANT: </a:t>
            </a:r>
            <a:r>
              <a:rPr lang="en-US" sz="2400" b="1" dirty="0" smtClean="0"/>
              <a:t>Human trafficking hurts the women we are trying to help so this remains a top priority as it is a human rights issue.</a:t>
            </a:r>
          </a:p>
          <a:p>
            <a:endParaRPr lang="en-US" sz="1600" b="1" dirty="0" smtClean="0"/>
          </a:p>
          <a:p>
            <a:r>
              <a:rPr lang="en-US" sz="2400" b="1" dirty="0" smtClean="0">
                <a:solidFill>
                  <a:srgbClr val="FCEA02"/>
                </a:solidFill>
              </a:rPr>
              <a:t>TIMELY: </a:t>
            </a:r>
            <a:r>
              <a:rPr lang="en-US" sz="2400" b="1" dirty="0" smtClean="0"/>
              <a:t>Due to the refugee crisis, trafficking has spiked so we are taking immediate action.</a:t>
            </a:r>
            <a:endParaRPr lang="en-US" dirty="0" smtClean="0"/>
          </a:p>
        </p:txBody>
      </p:sp>
      <p:sp>
        <p:nvSpPr>
          <p:cNvPr id="3" name="TextBox 2"/>
          <p:cNvSpPr txBox="1"/>
          <p:nvPr/>
        </p:nvSpPr>
        <p:spPr>
          <a:xfrm>
            <a:off x="0" y="-1"/>
            <a:ext cx="9144000" cy="1077218"/>
          </a:xfrm>
          <a:prstGeom prst="rect">
            <a:avLst/>
          </a:prstGeom>
          <a:solidFill>
            <a:srgbClr val="92D050"/>
          </a:solidFill>
        </p:spPr>
        <p:txBody>
          <a:bodyPr wrap="square" rtlCol="0">
            <a:spAutoFit/>
          </a:bodyPr>
          <a:lstStyle/>
          <a:p>
            <a:pPr algn="ctr"/>
            <a:r>
              <a:rPr lang="en-US" sz="3200" b="1" dirty="0" smtClean="0">
                <a:cs typeface="Arial" pitchFamily="34" charset="0"/>
              </a:rPr>
              <a:t>SAMPLE: Smart Objectives for a Human Rights Organization</a:t>
            </a:r>
          </a:p>
        </p:txBody>
      </p:sp>
    </p:spTree>
    <p:extLst>
      <p:ext uri="{BB962C8B-B14F-4D97-AF65-F5344CB8AC3E}">
        <p14:creationId xmlns:p14="http://schemas.microsoft.com/office/powerpoint/2010/main" val="523780195"/>
      </p:ext>
    </p:extLst>
  </p:cSld>
  <p:clrMapOvr>
    <a:masterClrMapping/>
  </p:clrMapOvr>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0" y="0"/>
            <a:ext cx="9144000" cy="584775"/>
          </a:xfrm>
          <a:prstGeom prst="rect">
            <a:avLst/>
          </a:prstGeom>
          <a:solidFill>
            <a:srgbClr val="92D050"/>
          </a:solidFill>
        </p:spPr>
        <p:txBody>
          <a:bodyPr wrap="square" rtlCol="0">
            <a:spAutoFit/>
          </a:bodyPr>
          <a:lstStyle/>
          <a:p>
            <a:pPr algn="ctr"/>
            <a:r>
              <a:rPr lang="en-US" sz="3200" b="1" dirty="0" smtClean="0"/>
              <a:t> What are the elements of a social strategy?</a:t>
            </a:r>
            <a:endParaRPr lang="en-US" sz="3200" b="1" dirty="0"/>
          </a:p>
        </p:txBody>
      </p:sp>
      <p:sp>
        <p:nvSpPr>
          <p:cNvPr id="2" name="TextBox 1"/>
          <p:cNvSpPr txBox="1"/>
          <p:nvPr/>
        </p:nvSpPr>
        <p:spPr>
          <a:xfrm>
            <a:off x="304800" y="990600"/>
            <a:ext cx="4114800" cy="4893647"/>
          </a:xfrm>
          <a:prstGeom prst="rect">
            <a:avLst/>
          </a:prstGeom>
          <a:noFill/>
        </p:spPr>
        <p:txBody>
          <a:bodyPr wrap="square" rtlCol="0">
            <a:spAutoFit/>
          </a:bodyPr>
          <a:lstStyle/>
          <a:p>
            <a:r>
              <a:rPr lang="en-US" sz="2400" b="1" dirty="0" smtClean="0"/>
              <a:t>Good Stories ! Excite your audience.</a:t>
            </a:r>
          </a:p>
          <a:p>
            <a:endParaRPr lang="en-US" sz="2400" b="1" dirty="0"/>
          </a:p>
          <a:p>
            <a:endParaRPr lang="en-US" sz="2400" b="1" dirty="0" smtClean="0"/>
          </a:p>
          <a:p>
            <a:endParaRPr lang="en-US" sz="2400" b="1" dirty="0"/>
          </a:p>
          <a:p>
            <a:r>
              <a:rPr lang="en-US" sz="2400" b="1" dirty="0" smtClean="0"/>
              <a:t>Good Engagement!</a:t>
            </a:r>
            <a:r>
              <a:rPr lang="en-US" sz="2400" b="1" dirty="0"/>
              <a:t> </a:t>
            </a:r>
            <a:r>
              <a:rPr lang="en-US" sz="2400" b="1" dirty="0" smtClean="0"/>
              <a:t>Write thoughtfully using the 3-Act structure.</a:t>
            </a:r>
          </a:p>
          <a:p>
            <a:endParaRPr lang="en-US" sz="2400" b="1" dirty="0" smtClean="0"/>
          </a:p>
          <a:p>
            <a:endParaRPr lang="en-US" sz="2400" b="1" dirty="0"/>
          </a:p>
          <a:p>
            <a:endParaRPr lang="en-US" sz="2400" b="1" dirty="0"/>
          </a:p>
          <a:p>
            <a:r>
              <a:rPr lang="en-US" sz="2400" b="1" dirty="0" smtClean="0"/>
              <a:t>Share your stories via social media. </a:t>
            </a:r>
            <a:endParaRPr lang="en-US" sz="2400" b="1" dirty="0"/>
          </a:p>
        </p:txBody>
      </p:sp>
      <p:pic>
        <p:nvPicPr>
          <p:cNvPr id="3" name="Picture 2" descr="theatre-critics.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68738" y="837236"/>
            <a:ext cx="2994262" cy="1677364"/>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4" name="Picture 3" descr="intro_to_writing_for_theatre_3_0.jp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867400" y="2743200"/>
            <a:ext cx="2819400" cy="1804454"/>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6" name="Picture 5" descr="teenagers-on-a-computer.jp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072077" y="4800600"/>
            <a:ext cx="2591686" cy="19050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3035967190"/>
      </p:ext>
    </p:extLst>
  </p:cSld>
  <p:clrMapOvr>
    <a:masterClrMapping/>
  </p:clrMapOvr>
  <p:timing>
    <p:tnLst>
      <p:par>
        <p:cTn xmlns:p14="http://schemas.microsoft.com/office/powerpoint/2010/mai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46"/>
          <p:cNvSpPr txBox="1">
            <a:spLocks noChangeArrowheads="1"/>
          </p:cNvSpPr>
          <p:nvPr/>
        </p:nvSpPr>
        <p:spPr bwMode="auto">
          <a:xfrm>
            <a:off x="257175" y="381001"/>
            <a:ext cx="8610600" cy="381000"/>
          </a:xfrm>
          <a:prstGeom prst="rect">
            <a:avLst/>
          </a:prstGeom>
          <a:noFill/>
          <a:ln>
            <a:miter lim="800000"/>
            <a:headEnd/>
            <a:tailEnd/>
          </a:ln>
        </p:spPr>
        <p:txBody>
          <a:bodyPr vert="horz" wrap="square" lIns="91440" tIns="45720" rIns="91440" bIns="45720" numCol="1" anchor="ctr" anchorCtr="0" compatLnSpc="1">
            <a:prstTxWarp prst="textNoShape">
              <a:avLst/>
            </a:prstTxWarp>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endParaRPr lang="en-US" sz="3600" dirty="0">
              <a:solidFill>
                <a:prstClr val="black">
                  <a:lumMod val="75000"/>
                  <a:lumOff val="25000"/>
                </a:prstClr>
              </a:solidFill>
              <a:latin typeface="Arial" pitchFamily="34" charset="0"/>
              <a:cs typeface="Arial" pitchFamily="34" charset="0"/>
            </a:endParaRPr>
          </a:p>
        </p:txBody>
      </p:sp>
      <p:sp>
        <p:nvSpPr>
          <p:cNvPr id="3" name="Content Placeholder 2"/>
          <p:cNvSpPr>
            <a:spLocks noGrp="1"/>
          </p:cNvSpPr>
          <p:nvPr>
            <p:ph idx="1"/>
          </p:nvPr>
        </p:nvSpPr>
        <p:spPr>
          <a:xfrm>
            <a:off x="457200" y="1066800"/>
            <a:ext cx="8229600" cy="4525963"/>
          </a:xfrm>
        </p:spPr>
        <p:txBody>
          <a:bodyPr>
            <a:noAutofit/>
          </a:bodyPr>
          <a:lstStyle/>
          <a:p>
            <a:r>
              <a:rPr lang="en-US" sz="2800" b="1" dirty="0">
                <a:latin typeface="Arial" pitchFamily="34" charset="0"/>
                <a:cs typeface="Arial" pitchFamily="34" charset="0"/>
              </a:rPr>
              <a:t>The </a:t>
            </a:r>
            <a:r>
              <a:rPr lang="en-US" sz="2800" b="1" dirty="0" smtClean="0">
                <a:latin typeface="Arial" pitchFamily="34" charset="0"/>
                <a:cs typeface="Arial" pitchFamily="34" charset="0"/>
              </a:rPr>
              <a:t>Story </a:t>
            </a:r>
            <a:r>
              <a:rPr lang="en-US" sz="2800" b="1" dirty="0">
                <a:latin typeface="Arial" pitchFamily="34" charset="0"/>
                <a:cs typeface="Arial" pitchFamily="34" charset="0"/>
              </a:rPr>
              <a:t>of </a:t>
            </a:r>
            <a:r>
              <a:rPr lang="en-US" sz="2800" b="1" dirty="0" smtClean="0">
                <a:latin typeface="Arial" pitchFamily="34" charset="0"/>
                <a:cs typeface="Arial" pitchFamily="34" charset="0"/>
              </a:rPr>
              <a:t>Self </a:t>
            </a:r>
            <a:r>
              <a:rPr lang="en-US" sz="2800" b="1" dirty="0">
                <a:latin typeface="Arial" pitchFamily="34" charset="0"/>
                <a:cs typeface="Arial" pitchFamily="34" charset="0"/>
              </a:rPr>
              <a:t>(organization) – </a:t>
            </a:r>
            <a:r>
              <a:rPr lang="en-US" sz="2800" dirty="0">
                <a:latin typeface="Arial" pitchFamily="34" charset="0"/>
                <a:cs typeface="Arial" pitchFamily="34" charset="0"/>
              </a:rPr>
              <a:t>this is the story about the organization’s mission, objectives, strategy or accomplishments. </a:t>
            </a:r>
            <a:endParaRPr lang="en-US" sz="2800" dirty="0" smtClean="0">
              <a:latin typeface="Arial" pitchFamily="34" charset="0"/>
              <a:cs typeface="Arial" pitchFamily="34" charset="0"/>
            </a:endParaRPr>
          </a:p>
          <a:p>
            <a:r>
              <a:rPr lang="en-US" sz="2800" b="1" dirty="0">
                <a:latin typeface="Arial" pitchFamily="34" charset="0"/>
                <a:cs typeface="Arial" pitchFamily="34" charset="0"/>
              </a:rPr>
              <a:t>The </a:t>
            </a:r>
            <a:r>
              <a:rPr lang="en-US" sz="2800" b="1" dirty="0" smtClean="0">
                <a:latin typeface="Arial" pitchFamily="34" charset="0"/>
                <a:cs typeface="Arial" pitchFamily="34" charset="0"/>
              </a:rPr>
              <a:t>Story </a:t>
            </a:r>
            <a:r>
              <a:rPr lang="en-US" sz="2800" b="1" dirty="0">
                <a:latin typeface="Arial" pitchFamily="34" charset="0"/>
                <a:cs typeface="Arial" pitchFamily="34" charset="0"/>
              </a:rPr>
              <a:t>of </a:t>
            </a:r>
            <a:r>
              <a:rPr lang="en-US" sz="2800" b="1" dirty="0" smtClean="0">
                <a:latin typeface="Arial" pitchFamily="34" charset="0"/>
                <a:cs typeface="Arial" pitchFamily="34" charset="0"/>
              </a:rPr>
              <a:t>Us </a:t>
            </a:r>
            <a:r>
              <a:rPr lang="en-US" sz="2800" b="1" dirty="0">
                <a:latin typeface="Arial" pitchFamily="34" charset="0"/>
                <a:cs typeface="Arial" pitchFamily="34" charset="0"/>
              </a:rPr>
              <a:t>(community) – </a:t>
            </a:r>
            <a:r>
              <a:rPr lang="en-US" sz="2800" dirty="0">
                <a:latin typeface="Arial" pitchFamily="34" charset="0"/>
                <a:cs typeface="Arial" pitchFamily="34" charset="0"/>
              </a:rPr>
              <a:t>this is the story of the target group with/for whom the organization is working – women, youth, children, civil society, journalists or people with health problems. </a:t>
            </a:r>
            <a:endParaRPr lang="en-US" sz="2800" dirty="0" smtClean="0">
              <a:latin typeface="Arial" pitchFamily="34" charset="0"/>
              <a:cs typeface="Arial" pitchFamily="34" charset="0"/>
            </a:endParaRPr>
          </a:p>
          <a:p>
            <a:r>
              <a:rPr lang="en-US" sz="2800" b="1" dirty="0">
                <a:latin typeface="Arial" pitchFamily="34" charset="0"/>
                <a:cs typeface="Arial" pitchFamily="34" charset="0"/>
              </a:rPr>
              <a:t>The </a:t>
            </a:r>
            <a:r>
              <a:rPr lang="en-US" sz="2800" b="1" dirty="0" smtClean="0">
                <a:latin typeface="Arial" pitchFamily="34" charset="0"/>
                <a:cs typeface="Arial" pitchFamily="34" charset="0"/>
              </a:rPr>
              <a:t>Story </a:t>
            </a:r>
            <a:r>
              <a:rPr lang="en-US" sz="2800" b="1" dirty="0">
                <a:latin typeface="Arial" pitchFamily="34" charset="0"/>
                <a:cs typeface="Arial" pitchFamily="34" charset="0"/>
              </a:rPr>
              <a:t>of </a:t>
            </a:r>
            <a:r>
              <a:rPr lang="en-US" sz="2800" b="1" dirty="0" smtClean="0">
                <a:latin typeface="Arial" pitchFamily="34" charset="0"/>
                <a:cs typeface="Arial" pitchFamily="34" charset="0"/>
              </a:rPr>
              <a:t>Now </a:t>
            </a:r>
            <a:r>
              <a:rPr lang="en-US" sz="2800" b="1" dirty="0">
                <a:latin typeface="Arial" pitchFamily="34" charset="0"/>
                <a:cs typeface="Arial" pitchFamily="34" charset="0"/>
              </a:rPr>
              <a:t>(change the world) – </a:t>
            </a:r>
            <a:r>
              <a:rPr lang="en-US" sz="2800" dirty="0">
                <a:latin typeface="Arial" pitchFamily="34" charset="0"/>
                <a:cs typeface="Arial" pitchFamily="34" charset="0"/>
              </a:rPr>
              <a:t>this is the story of your cause. This helps to connect your organization’s work to similar efforts across the globe. </a:t>
            </a:r>
          </a:p>
        </p:txBody>
      </p:sp>
      <p:sp>
        <p:nvSpPr>
          <p:cNvPr id="6" name="TextBox 5"/>
          <p:cNvSpPr txBox="1"/>
          <p:nvPr/>
        </p:nvSpPr>
        <p:spPr>
          <a:xfrm>
            <a:off x="0" y="0"/>
            <a:ext cx="9144000" cy="769441"/>
          </a:xfrm>
          <a:prstGeom prst="rect">
            <a:avLst/>
          </a:prstGeom>
          <a:solidFill>
            <a:srgbClr val="92D050"/>
          </a:solidFill>
        </p:spPr>
        <p:txBody>
          <a:bodyPr wrap="square" rtlCol="0">
            <a:spAutoFit/>
          </a:bodyPr>
          <a:lstStyle/>
          <a:p>
            <a:pPr algn="ctr"/>
            <a:r>
              <a:rPr lang="en-US" sz="4400" b="1" dirty="0" smtClean="0"/>
              <a:t>Types of Stories</a:t>
            </a:r>
            <a:endParaRPr lang="en-US" sz="4400" b="1" dirty="0"/>
          </a:p>
        </p:txBody>
      </p:sp>
    </p:spTree>
    <p:extLst>
      <p:ext uri="{BB962C8B-B14F-4D97-AF65-F5344CB8AC3E}">
        <p14:creationId xmlns:p14="http://schemas.microsoft.com/office/powerpoint/2010/main" val="3665485955"/>
      </p:ext>
    </p:extLst>
  </p:cSld>
  <p:clrMapOvr>
    <a:masterClrMapping/>
  </p:clrMapOvr>
  <p:timing>
    <p:tnLst>
      <p:par>
        <p:cTn xmlns:p14="http://schemas.microsoft.com/office/powerpoint/2010/mai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0"/>
            <a:ext cx="9144000" cy="769441"/>
          </a:xfrm>
          <a:prstGeom prst="rect">
            <a:avLst/>
          </a:prstGeom>
          <a:solidFill>
            <a:srgbClr val="92D050"/>
          </a:solidFill>
        </p:spPr>
        <p:txBody>
          <a:bodyPr wrap="square" rtlCol="0">
            <a:spAutoFit/>
          </a:bodyPr>
          <a:lstStyle/>
          <a:p>
            <a:pPr algn="ctr"/>
            <a:r>
              <a:rPr lang="en-US" sz="4400" b="1" dirty="0" smtClean="0"/>
              <a:t>Types of Stories: Example</a:t>
            </a:r>
            <a:endParaRPr lang="en-US" sz="4400" b="1" dirty="0"/>
          </a:p>
        </p:txBody>
      </p:sp>
      <p:sp>
        <p:nvSpPr>
          <p:cNvPr id="3" name="Rectangle 2"/>
          <p:cNvSpPr/>
          <p:nvPr/>
        </p:nvSpPr>
        <p:spPr>
          <a:xfrm>
            <a:off x="228600" y="3005078"/>
            <a:ext cx="4114800" cy="2862322"/>
          </a:xfrm>
          <a:prstGeom prst="rect">
            <a:avLst/>
          </a:prstGeom>
        </p:spPr>
        <p:txBody>
          <a:bodyPr wrap="square">
            <a:spAutoFit/>
          </a:bodyPr>
          <a:lstStyle/>
          <a:p>
            <a:r>
              <a:rPr lang="en-US" sz="2000" b="1" dirty="0">
                <a:latin typeface="Arial" pitchFamily="34" charset="0"/>
                <a:cs typeface="Arial" pitchFamily="34" charset="0"/>
              </a:rPr>
              <a:t>The Story of Self </a:t>
            </a:r>
          </a:p>
          <a:p>
            <a:endParaRPr lang="en-US" sz="2000" b="1" dirty="0" smtClean="0">
              <a:latin typeface="Arial" pitchFamily="34" charset="0"/>
              <a:cs typeface="Arial" pitchFamily="34" charset="0"/>
            </a:endParaRPr>
          </a:p>
          <a:p>
            <a:endParaRPr lang="en-US" sz="2000" b="1" dirty="0" smtClean="0">
              <a:latin typeface="Arial" pitchFamily="34" charset="0"/>
              <a:cs typeface="Arial" pitchFamily="34" charset="0"/>
            </a:endParaRPr>
          </a:p>
          <a:p>
            <a:endParaRPr lang="en-US" sz="2000" b="1" dirty="0" smtClean="0">
              <a:latin typeface="Arial" pitchFamily="34" charset="0"/>
              <a:cs typeface="Arial" pitchFamily="34" charset="0"/>
            </a:endParaRPr>
          </a:p>
          <a:p>
            <a:r>
              <a:rPr lang="en-US" sz="2000" b="1" dirty="0" smtClean="0">
                <a:latin typeface="Arial" pitchFamily="34" charset="0"/>
                <a:cs typeface="Arial" pitchFamily="34" charset="0"/>
              </a:rPr>
              <a:t>The </a:t>
            </a:r>
            <a:r>
              <a:rPr lang="en-US" sz="2000" b="1" dirty="0">
                <a:latin typeface="Arial" pitchFamily="34" charset="0"/>
                <a:cs typeface="Arial" pitchFamily="34" charset="0"/>
              </a:rPr>
              <a:t>Story </a:t>
            </a:r>
            <a:r>
              <a:rPr lang="en-US" sz="2000" b="1" dirty="0" smtClean="0">
                <a:latin typeface="Arial" pitchFamily="34" charset="0"/>
                <a:cs typeface="Arial" pitchFamily="34" charset="0"/>
              </a:rPr>
              <a:t>of </a:t>
            </a:r>
            <a:r>
              <a:rPr lang="en-US" sz="2000" b="1" dirty="0">
                <a:latin typeface="Arial" pitchFamily="34" charset="0"/>
                <a:cs typeface="Arial" pitchFamily="34" charset="0"/>
              </a:rPr>
              <a:t>Us </a:t>
            </a:r>
            <a:endParaRPr lang="en-US" sz="2000" b="1" dirty="0" smtClean="0">
              <a:latin typeface="Arial" pitchFamily="34" charset="0"/>
              <a:cs typeface="Arial" pitchFamily="34" charset="0"/>
            </a:endParaRPr>
          </a:p>
          <a:p>
            <a:endParaRPr lang="en-US" sz="2000" b="1" dirty="0">
              <a:latin typeface="Arial" pitchFamily="34" charset="0"/>
              <a:cs typeface="Arial" pitchFamily="34" charset="0"/>
            </a:endParaRPr>
          </a:p>
          <a:p>
            <a:endParaRPr lang="en-US" sz="2000" b="1" dirty="0" smtClean="0">
              <a:latin typeface="Arial" pitchFamily="34" charset="0"/>
              <a:cs typeface="Arial" pitchFamily="34" charset="0"/>
            </a:endParaRPr>
          </a:p>
          <a:p>
            <a:endParaRPr lang="en-US" sz="2000" b="1" dirty="0">
              <a:latin typeface="Arial" pitchFamily="34" charset="0"/>
              <a:cs typeface="Arial" pitchFamily="34" charset="0"/>
            </a:endParaRPr>
          </a:p>
          <a:p>
            <a:r>
              <a:rPr lang="en-US" sz="2000" b="1" dirty="0" smtClean="0">
                <a:latin typeface="Arial" pitchFamily="34" charset="0"/>
                <a:cs typeface="Arial" pitchFamily="34" charset="0"/>
              </a:rPr>
              <a:t>The </a:t>
            </a:r>
            <a:r>
              <a:rPr lang="en-US" sz="2000" b="1" dirty="0">
                <a:latin typeface="Arial" pitchFamily="34" charset="0"/>
                <a:cs typeface="Arial" pitchFamily="34" charset="0"/>
              </a:rPr>
              <a:t>Story of </a:t>
            </a:r>
            <a:r>
              <a:rPr lang="en-US" sz="2000" b="1" dirty="0" smtClean="0">
                <a:latin typeface="Arial" pitchFamily="34" charset="0"/>
                <a:cs typeface="Arial" pitchFamily="34" charset="0"/>
              </a:rPr>
              <a:t>Now</a:t>
            </a:r>
            <a:endParaRPr lang="en-US" sz="2000" dirty="0">
              <a:latin typeface="Arial" pitchFamily="34" charset="0"/>
              <a:cs typeface="Arial" pitchFamily="34" charset="0"/>
            </a:endParaRPr>
          </a:p>
        </p:txBody>
      </p:sp>
      <p:pic>
        <p:nvPicPr>
          <p:cNvPr id="4" name="Picture 3" descr="Українська Гельсінська спілка з прав людини - About Us.tif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72000" y="1066800"/>
            <a:ext cx="4358245" cy="552484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cxnSp>
        <p:nvCxnSpPr>
          <p:cNvPr id="6" name="Straight Arrow Connector 5"/>
          <p:cNvCxnSpPr/>
          <p:nvPr/>
        </p:nvCxnSpPr>
        <p:spPr>
          <a:xfrm>
            <a:off x="2438400" y="5715000"/>
            <a:ext cx="1905000" cy="533400"/>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cxnSp>
        <p:nvCxnSpPr>
          <p:cNvPr id="9" name="Straight Arrow Connector 8"/>
          <p:cNvCxnSpPr/>
          <p:nvPr/>
        </p:nvCxnSpPr>
        <p:spPr>
          <a:xfrm>
            <a:off x="2438400" y="3200400"/>
            <a:ext cx="1828800" cy="228600"/>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cxnSp>
        <p:nvCxnSpPr>
          <p:cNvPr id="12" name="Straight Arrow Connector 11"/>
          <p:cNvCxnSpPr/>
          <p:nvPr/>
        </p:nvCxnSpPr>
        <p:spPr>
          <a:xfrm>
            <a:off x="2362200" y="4495800"/>
            <a:ext cx="1981200" cy="304800"/>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598023780"/>
      </p:ext>
    </p:extLst>
  </p:cSld>
  <p:clrMapOvr>
    <a:masterClrMapping/>
  </p:clrMapOvr>
  <p:timing>
    <p:tnLst>
      <p:par>
        <p:cTn xmlns:p14="http://schemas.microsoft.com/office/powerpoint/2010/mai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46"/>
          <p:cNvSpPr txBox="1">
            <a:spLocks noChangeArrowheads="1"/>
          </p:cNvSpPr>
          <p:nvPr/>
        </p:nvSpPr>
        <p:spPr bwMode="auto">
          <a:xfrm>
            <a:off x="257175" y="381001"/>
            <a:ext cx="8610600" cy="381000"/>
          </a:xfrm>
          <a:prstGeom prst="rect">
            <a:avLst/>
          </a:prstGeom>
          <a:noFill/>
          <a:ln>
            <a:miter lim="800000"/>
            <a:headEnd/>
            <a:tailEnd/>
          </a:ln>
        </p:spPr>
        <p:txBody>
          <a:bodyPr vert="horz" wrap="square" lIns="91440" tIns="45720" rIns="91440" bIns="45720" numCol="1" anchor="ctr" anchorCtr="0" compatLnSpc="1">
            <a:prstTxWarp prst="textNoShape">
              <a:avLst/>
            </a:prstTxWarp>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endParaRPr lang="en-US" sz="3600" dirty="0">
              <a:solidFill>
                <a:prstClr val="black">
                  <a:lumMod val="75000"/>
                  <a:lumOff val="25000"/>
                </a:prstClr>
              </a:solidFill>
              <a:latin typeface="Arial" pitchFamily="34" charset="0"/>
              <a:cs typeface="Arial" pitchFamily="34" charset="0"/>
            </a:endParaRPr>
          </a:p>
        </p:txBody>
      </p:sp>
      <p:sp>
        <p:nvSpPr>
          <p:cNvPr id="6" name="TextBox 5"/>
          <p:cNvSpPr txBox="1"/>
          <p:nvPr/>
        </p:nvSpPr>
        <p:spPr>
          <a:xfrm>
            <a:off x="0" y="6067"/>
            <a:ext cx="9144000" cy="707886"/>
          </a:xfrm>
          <a:prstGeom prst="rect">
            <a:avLst/>
          </a:prstGeom>
          <a:solidFill>
            <a:srgbClr val="92D050"/>
          </a:solidFill>
        </p:spPr>
        <p:txBody>
          <a:bodyPr wrap="square" rtlCol="0">
            <a:spAutoFit/>
          </a:bodyPr>
          <a:lstStyle/>
          <a:p>
            <a:pPr algn="ctr"/>
            <a:r>
              <a:rPr lang="en-US" sz="4000" b="1" dirty="0" smtClean="0"/>
              <a:t>Examples: The Story of Now</a:t>
            </a:r>
            <a:endParaRPr lang="en-US" sz="4000" b="1" dirty="0"/>
          </a:p>
        </p:txBody>
      </p:sp>
      <p:pic>
        <p:nvPicPr>
          <p:cNvPr id="7" name="Picture 6" descr="refugee Stories - Instagram.tiff"/>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2400" y="990600"/>
            <a:ext cx="4093835" cy="532198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8" name="TextBox 7"/>
          <p:cNvSpPr txBox="1"/>
          <p:nvPr/>
        </p:nvSpPr>
        <p:spPr>
          <a:xfrm>
            <a:off x="275287" y="6400800"/>
            <a:ext cx="3839513" cy="369332"/>
          </a:xfrm>
          <a:prstGeom prst="rect">
            <a:avLst/>
          </a:prstGeom>
          <a:noFill/>
        </p:spPr>
        <p:txBody>
          <a:bodyPr wrap="none" rtlCol="0">
            <a:spAutoFit/>
          </a:bodyPr>
          <a:lstStyle/>
          <a:p>
            <a:r>
              <a:rPr lang="en-US" dirty="0"/>
              <a:t>https://</a:t>
            </a:r>
            <a:r>
              <a:rPr lang="en-US" dirty="0" err="1"/>
              <a:t>instagram.com</a:t>
            </a:r>
            <a:r>
              <a:rPr lang="en-US" dirty="0"/>
              <a:t>/</a:t>
            </a:r>
            <a:r>
              <a:rPr lang="en-US" dirty="0" err="1"/>
              <a:t>refugeestories</a:t>
            </a:r>
            <a:r>
              <a:rPr lang="en-US" dirty="0"/>
              <a:t>/</a:t>
            </a:r>
          </a:p>
        </p:txBody>
      </p:sp>
      <p:pic>
        <p:nvPicPr>
          <p:cNvPr id="11" name="Picture 10" descr="Refugee stories - Instagram post.tiff"/>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343400" y="1524000"/>
            <a:ext cx="4703500" cy="303872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12" name="TextBox 11"/>
          <p:cNvSpPr txBox="1"/>
          <p:nvPr/>
        </p:nvSpPr>
        <p:spPr>
          <a:xfrm>
            <a:off x="4876800" y="4876800"/>
            <a:ext cx="3702226" cy="1015663"/>
          </a:xfrm>
          <a:prstGeom prst="rect">
            <a:avLst/>
          </a:prstGeom>
          <a:noFill/>
        </p:spPr>
        <p:txBody>
          <a:bodyPr wrap="square" rtlCol="0">
            <a:spAutoFit/>
          </a:bodyPr>
          <a:lstStyle/>
          <a:p>
            <a:pPr algn="ctr"/>
            <a:r>
              <a:rPr lang="en-US" sz="2000" b="1" dirty="0" smtClean="0"/>
              <a:t>The post shows the human side of being a refugee by posting a picture and sharing a story.</a:t>
            </a:r>
            <a:endParaRPr lang="en-US" sz="2000" b="1" dirty="0"/>
          </a:p>
        </p:txBody>
      </p:sp>
      <p:sp>
        <p:nvSpPr>
          <p:cNvPr id="13" name="TextBox 12"/>
          <p:cNvSpPr txBox="1"/>
          <p:nvPr/>
        </p:nvSpPr>
        <p:spPr>
          <a:xfrm>
            <a:off x="5791200" y="838200"/>
            <a:ext cx="1899679" cy="584776"/>
          </a:xfrm>
          <a:prstGeom prst="rect">
            <a:avLst/>
          </a:prstGeom>
          <a:noFill/>
        </p:spPr>
        <p:txBody>
          <a:bodyPr wrap="none" rtlCol="0">
            <a:spAutoFit/>
          </a:bodyPr>
          <a:lstStyle/>
          <a:p>
            <a:r>
              <a:rPr lang="en-US" sz="3200" b="1" dirty="0" err="1" smtClean="0"/>
              <a:t>Instagram</a:t>
            </a:r>
            <a:endParaRPr lang="en-US" sz="3200" b="1" dirty="0"/>
          </a:p>
        </p:txBody>
      </p:sp>
    </p:spTree>
    <p:extLst>
      <p:ext uri="{BB962C8B-B14F-4D97-AF65-F5344CB8AC3E}">
        <p14:creationId xmlns:p14="http://schemas.microsoft.com/office/powerpoint/2010/main" val="2700758885"/>
      </p:ext>
    </p:extLst>
  </p:cSld>
  <p:clrMapOvr>
    <a:masterClrMapping/>
  </p:clrMapOvr>
  <p:timing>
    <p:tnLst>
      <p:par>
        <p:cTn xmlns:p14="http://schemas.microsoft.com/office/powerpoint/2010/mai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6067"/>
            <a:ext cx="9144000" cy="707886"/>
          </a:xfrm>
          <a:prstGeom prst="rect">
            <a:avLst/>
          </a:prstGeom>
          <a:solidFill>
            <a:srgbClr val="92D050"/>
          </a:solidFill>
        </p:spPr>
        <p:txBody>
          <a:bodyPr wrap="square" rtlCol="0">
            <a:spAutoFit/>
          </a:bodyPr>
          <a:lstStyle/>
          <a:p>
            <a:pPr algn="ctr"/>
            <a:r>
              <a:rPr lang="en-US" sz="4000" b="1" dirty="0" smtClean="0"/>
              <a:t>Examples: The Story of Now</a:t>
            </a:r>
            <a:endParaRPr lang="en-US" sz="4000" b="1" dirty="0"/>
          </a:p>
        </p:txBody>
      </p:sp>
      <p:sp>
        <p:nvSpPr>
          <p:cNvPr id="3" name="TextBox 2"/>
          <p:cNvSpPr txBox="1"/>
          <p:nvPr/>
        </p:nvSpPr>
        <p:spPr>
          <a:xfrm>
            <a:off x="5410200" y="838200"/>
            <a:ext cx="3518912" cy="584776"/>
          </a:xfrm>
          <a:prstGeom prst="rect">
            <a:avLst/>
          </a:prstGeom>
          <a:noFill/>
        </p:spPr>
        <p:txBody>
          <a:bodyPr wrap="none" rtlCol="0">
            <a:spAutoFit/>
          </a:bodyPr>
          <a:lstStyle/>
          <a:p>
            <a:r>
              <a:rPr lang="en-US" sz="3200" b="1" dirty="0" smtClean="0"/>
              <a:t>Twitter &amp; Facebook</a:t>
            </a:r>
            <a:endParaRPr lang="en-US" sz="3200" b="1" dirty="0"/>
          </a:p>
        </p:txBody>
      </p:sp>
      <p:sp>
        <p:nvSpPr>
          <p:cNvPr id="4" name="TextBox 3"/>
          <p:cNvSpPr txBox="1"/>
          <p:nvPr/>
        </p:nvSpPr>
        <p:spPr>
          <a:xfrm>
            <a:off x="76200" y="6477000"/>
            <a:ext cx="9102485" cy="369332"/>
          </a:xfrm>
          <a:prstGeom prst="rect">
            <a:avLst/>
          </a:prstGeom>
          <a:noFill/>
        </p:spPr>
        <p:txBody>
          <a:bodyPr wrap="none" rtlCol="0">
            <a:spAutoFit/>
          </a:bodyPr>
          <a:lstStyle/>
          <a:p>
            <a:r>
              <a:rPr lang="en-US" dirty="0"/>
              <a:t>Twitter: https://twitter.com/</a:t>
            </a:r>
            <a:r>
              <a:rPr lang="en-US" dirty="0" err="1" smtClean="0"/>
              <a:t>bouckap</a:t>
            </a:r>
            <a:r>
              <a:rPr lang="en-US" dirty="0"/>
              <a:t> </a:t>
            </a:r>
            <a:r>
              <a:rPr lang="en-US" dirty="0" smtClean="0"/>
              <a:t>   </a:t>
            </a:r>
            <a:r>
              <a:rPr lang="en-US" dirty="0"/>
              <a:t>Facebook: https://</a:t>
            </a:r>
            <a:r>
              <a:rPr lang="en-US" dirty="0" err="1"/>
              <a:t>www.facebook.com</a:t>
            </a:r>
            <a:r>
              <a:rPr lang="en-US" dirty="0"/>
              <a:t>/</a:t>
            </a:r>
            <a:r>
              <a:rPr lang="en-US" dirty="0" err="1"/>
              <a:t>peter.bouckaert</a:t>
            </a:r>
            <a:r>
              <a:rPr lang="en-US" dirty="0"/>
              <a:t> </a:t>
            </a:r>
          </a:p>
        </p:txBody>
      </p:sp>
      <p:pic>
        <p:nvPicPr>
          <p:cNvPr id="5" name="Picture 4" descr="&#10;Peter N. Bouckaert - Facebook post for refugees.tif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2400" y="1219200"/>
            <a:ext cx="3061917" cy="5106279"/>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6" name="Picture 5" descr="Peter Bouckert - Twitter - tweet on refugees washing ashore.tiff"/>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429000" y="1752600"/>
            <a:ext cx="3486591" cy="384626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7" name="TextBox 6"/>
          <p:cNvSpPr txBox="1"/>
          <p:nvPr/>
        </p:nvSpPr>
        <p:spPr>
          <a:xfrm>
            <a:off x="7086600" y="1981200"/>
            <a:ext cx="1905000" cy="3139321"/>
          </a:xfrm>
          <a:prstGeom prst="rect">
            <a:avLst/>
          </a:prstGeom>
          <a:noFill/>
        </p:spPr>
        <p:txBody>
          <a:bodyPr wrap="square" rtlCol="0">
            <a:spAutoFit/>
          </a:bodyPr>
          <a:lstStyle/>
          <a:p>
            <a:r>
              <a:rPr lang="en-US" dirty="0" smtClean="0"/>
              <a:t>Raw, honest sharing of true refugee stories from the frontlines. There is an appeal to fundraise within the Facebook post – showing partnership and endorsement.</a:t>
            </a:r>
          </a:p>
        </p:txBody>
      </p:sp>
    </p:spTree>
    <p:extLst>
      <p:ext uri="{BB962C8B-B14F-4D97-AF65-F5344CB8AC3E}">
        <p14:creationId xmlns:p14="http://schemas.microsoft.com/office/powerpoint/2010/main" val="255844589"/>
      </p:ext>
    </p:extLst>
  </p:cSld>
  <p:clrMapOvr>
    <a:masterClrMapping/>
  </p:clrMapOvr>
  <p:timing>
    <p:tnLst>
      <p:par>
        <p:cTn xmlns:p14="http://schemas.microsoft.com/office/powerpoint/2010/mai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52400" y="848380"/>
            <a:ext cx="8915400" cy="523220"/>
          </a:xfrm>
          <a:prstGeom prst="rect">
            <a:avLst/>
          </a:prstGeom>
          <a:noFill/>
        </p:spPr>
        <p:txBody>
          <a:bodyPr wrap="square" rtlCol="0">
            <a:spAutoFit/>
          </a:bodyPr>
          <a:lstStyle/>
          <a:p>
            <a:pPr algn="ctr"/>
            <a:r>
              <a:rPr lang="en-US" sz="2800" b="1" dirty="0" smtClean="0">
                <a:solidFill>
                  <a:schemeClr val="tx1">
                    <a:lumMod val="65000"/>
                    <a:lumOff val="35000"/>
                  </a:schemeClr>
                </a:solidFill>
              </a:rPr>
              <a:t>Three Act Play</a:t>
            </a:r>
          </a:p>
        </p:txBody>
      </p:sp>
      <p:sp>
        <p:nvSpPr>
          <p:cNvPr id="4" name="TextBox 3"/>
          <p:cNvSpPr txBox="1"/>
          <p:nvPr/>
        </p:nvSpPr>
        <p:spPr>
          <a:xfrm>
            <a:off x="304800" y="1371600"/>
            <a:ext cx="8569073" cy="4893647"/>
          </a:xfrm>
          <a:prstGeom prst="rect">
            <a:avLst/>
          </a:prstGeom>
          <a:noFill/>
        </p:spPr>
        <p:txBody>
          <a:bodyPr wrap="square" rtlCol="0">
            <a:spAutoFit/>
          </a:bodyPr>
          <a:lstStyle/>
          <a:p>
            <a:r>
              <a:rPr lang="en-US" sz="2400" b="1" dirty="0" smtClean="0"/>
              <a:t>Act 1: </a:t>
            </a:r>
            <a:r>
              <a:rPr lang="en-US" sz="2400" dirty="0" smtClean="0"/>
              <a:t>Give the circumstances – time, setting, and place. Enough information for the audience to understand what is about to happen.</a:t>
            </a:r>
          </a:p>
          <a:p>
            <a:endParaRPr lang="en-US" sz="2400" dirty="0"/>
          </a:p>
          <a:p>
            <a:r>
              <a:rPr lang="en-US" sz="2400" b="1" dirty="0" smtClean="0"/>
              <a:t>Act 2: </a:t>
            </a:r>
            <a:r>
              <a:rPr lang="en-US" sz="2400" dirty="0" smtClean="0"/>
              <a:t>A conflict or inciting incident happens. To build tension or interest, action usually produces conflict which brings more action and conflict. This draws audiences in as conflict is overcome over and over.</a:t>
            </a:r>
          </a:p>
          <a:p>
            <a:endParaRPr lang="en-US" sz="2400" dirty="0"/>
          </a:p>
          <a:p>
            <a:r>
              <a:rPr lang="en-US" sz="2400" b="1" dirty="0" smtClean="0"/>
              <a:t>Act 3: </a:t>
            </a:r>
            <a:r>
              <a:rPr lang="en-US" sz="2400" dirty="0" smtClean="0"/>
              <a:t>A resolution is unveiled. The dramatic ending to all of the drama can end with happiness, success, despair, or a funny </a:t>
            </a:r>
            <a:r>
              <a:rPr lang="en-US" sz="2400" dirty="0" err="1" smtClean="0"/>
              <a:t>punchline</a:t>
            </a:r>
            <a:r>
              <a:rPr lang="en-US" sz="2400" dirty="0" smtClean="0"/>
              <a:t>. The resolution is usually the majority of your story and is never the same twice.</a:t>
            </a:r>
            <a:endParaRPr lang="en-US" sz="2400" dirty="0"/>
          </a:p>
        </p:txBody>
      </p:sp>
      <p:sp>
        <p:nvSpPr>
          <p:cNvPr id="5" name="TextBox 4"/>
          <p:cNvSpPr txBox="1"/>
          <p:nvPr/>
        </p:nvSpPr>
        <p:spPr>
          <a:xfrm>
            <a:off x="2959575" y="6396335"/>
            <a:ext cx="13575825" cy="461665"/>
          </a:xfrm>
          <a:prstGeom prst="rect">
            <a:avLst/>
          </a:prstGeom>
          <a:noFill/>
        </p:spPr>
        <p:txBody>
          <a:bodyPr wrap="square" rtlCol="0">
            <a:spAutoFit/>
          </a:bodyPr>
          <a:lstStyle/>
          <a:p>
            <a:r>
              <a:rPr lang="en-US" sz="1200" dirty="0" smtClean="0"/>
              <a:t>Credit: Andy Goodman’s book, Classic Hollywood</a:t>
            </a:r>
          </a:p>
          <a:p>
            <a:r>
              <a:rPr lang="en-US" sz="1200" dirty="0"/>
              <a:t>http://</a:t>
            </a:r>
            <a:r>
              <a:rPr lang="en-US" sz="1200" dirty="0" err="1"/>
              <a:t>www.socialmediaexaminer.com</a:t>
            </a:r>
            <a:r>
              <a:rPr lang="en-US" sz="1200" dirty="0"/>
              <a:t>/the-art-of-story-captivate-an-audience-with-</a:t>
            </a:r>
            <a:r>
              <a:rPr lang="en-US" sz="1200" dirty="0" err="1"/>
              <a:t>michael</a:t>
            </a:r>
            <a:r>
              <a:rPr lang="en-US" sz="1200" dirty="0"/>
              <a:t>-</a:t>
            </a:r>
            <a:r>
              <a:rPr lang="en-US" sz="1200" dirty="0" smtClean="0"/>
              <a:t>port</a:t>
            </a:r>
            <a:endParaRPr lang="en-US" sz="1200" dirty="0"/>
          </a:p>
        </p:txBody>
      </p:sp>
      <p:sp>
        <p:nvSpPr>
          <p:cNvPr id="6" name="TextBox 5"/>
          <p:cNvSpPr txBox="1"/>
          <p:nvPr/>
        </p:nvSpPr>
        <p:spPr>
          <a:xfrm>
            <a:off x="0" y="0"/>
            <a:ext cx="9144000" cy="769441"/>
          </a:xfrm>
          <a:prstGeom prst="rect">
            <a:avLst/>
          </a:prstGeom>
          <a:solidFill>
            <a:srgbClr val="92D050"/>
          </a:solidFill>
        </p:spPr>
        <p:txBody>
          <a:bodyPr wrap="square" rtlCol="0">
            <a:spAutoFit/>
          </a:bodyPr>
          <a:lstStyle/>
          <a:p>
            <a:pPr algn="ctr"/>
            <a:r>
              <a:rPr lang="en-US" sz="4400" b="1" dirty="0" smtClean="0"/>
              <a:t>Simple Storytelling Framework</a:t>
            </a:r>
            <a:endParaRPr lang="en-US" sz="4400" b="1" dirty="0"/>
          </a:p>
        </p:txBody>
      </p:sp>
    </p:spTree>
    <p:extLst>
      <p:ext uri="{BB962C8B-B14F-4D97-AF65-F5344CB8AC3E}">
        <p14:creationId xmlns:p14="http://schemas.microsoft.com/office/powerpoint/2010/main" val="3091374438"/>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
            <a:ext cx="9144000" cy="6894949"/>
          </a:xfrm>
          <a:prstGeom prst="rect">
            <a:avLst/>
          </a:prstGeom>
        </p:spPr>
      </p:pic>
    </p:spTree>
    <p:extLst>
      <p:ext uri="{BB962C8B-B14F-4D97-AF65-F5344CB8AC3E}">
        <p14:creationId xmlns:p14="http://schemas.microsoft.com/office/powerpoint/2010/main" val="533504864"/>
      </p:ext>
    </p:extLst>
  </p:cSld>
  <p:clrMapOvr>
    <a:masterClrMapping/>
  </p:clrMapOvr>
  <p:timing>
    <p:tnLst>
      <p:par>
        <p:cTn xmlns:p14="http://schemas.microsoft.com/office/powerpoint/2010/mai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28600" y="1066800"/>
            <a:ext cx="8610600" cy="5262979"/>
          </a:xfrm>
          <a:prstGeom prst="rect">
            <a:avLst/>
          </a:prstGeom>
          <a:noFill/>
        </p:spPr>
        <p:txBody>
          <a:bodyPr wrap="square" rtlCol="0">
            <a:spAutoFit/>
          </a:bodyPr>
          <a:lstStyle/>
          <a:p>
            <a:r>
              <a:rPr lang="en-US" sz="3200" b="1" dirty="0" smtClean="0">
                <a:solidFill>
                  <a:srgbClr val="FF0000"/>
                </a:solidFill>
              </a:rPr>
              <a:t>Act 1: </a:t>
            </a:r>
            <a:r>
              <a:rPr lang="en-US" sz="2400" b="1" dirty="0" smtClean="0"/>
              <a:t>The refugee crisis, stemming from the well-known conflict, makes Ukraine one of the world’s citizens with a great need for help.  Our organization is here to help.</a:t>
            </a:r>
          </a:p>
          <a:p>
            <a:endParaRPr lang="en-US" sz="3600" b="1" dirty="0" smtClean="0"/>
          </a:p>
          <a:p>
            <a:r>
              <a:rPr lang="en-US" sz="3200" b="1" dirty="0" smtClean="0">
                <a:solidFill>
                  <a:srgbClr val="FCEA02"/>
                </a:solidFill>
              </a:rPr>
              <a:t>Act 2: </a:t>
            </a:r>
            <a:r>
              <a:rPr lang="en-US" sz="2400" b="1" dirty="0" smtClean="0"/>
              <a:t>It is difficult to help every single person. Resources are slim. External support is hard to come by. Media coverage is spotty. We have helped some young children – they are our success – but look at the millions of others who need help.</a:t>
            </a:r>
          </a:p>
          <a:p>
            <a:endParaRPr lang="en-US" sz="3600" b="1" dirty="0" smtClean="0"/>
          </a:p>
          <a:p>
            <a:r>
              <a:rPr lang="en-US" sz="3200" b="1" dirty="0" smtClean="0">
                <a:solidFill>
                  <a:srgbClr val="008000"/>
                </a:solidFill>
              </a:rPr>
              <a:t>Act 3: </a:t>
            </a:r>
            <a:r>
              <a:rPr lang="en-US" sz="2400" b="1" dirty="0" smtClean="0"/>
              <a:t>We’ve </a:t>
            </a:r>
            <a:r>
              <a:rPr lang="en-US" sz="2400" b="1" dirty="0" err="1" smtClean="0"/>
              <a:t>crowdsourced</a:t>
            </a:r>
            <a:r>
              <a:rPr lang="en-US" sz="2400" b="1" dirty="0" smtClean="0"/>
              <a:t> much needed funds to help us open another refugee crisis center! Now that we have some resources, other organizations are joining in to help our efforts!</a:t>
            </a:r>
            <a:endParaRPr lang="en-US" sz="2400" b="1" dirty="0"/>
          </a:p>
        </p:txBody>
      </p:sp>
      <p:sp>
        <p:nvSpPr>
          <p:cNvPr id="4" name="TextBox 3"/>
          <p:cNvSpPr txBox="1"/>
          <p:nvPr/>
        </p:nvSpPr>
        <p:spPr>
          <a:xfrm>
            <a:off x="0" y="0"/>
            <a:ext cx="9144000" cy="707886"/>
          </a:xfrm>
          <a:prstGeom prst="rect">
            <a:avLst/>
          </a:prstGeom>
          <a:solidFill>
            <a:srgbClr val="92D050"/>
          </a:solidFill>
        </p:spPr>
        <p:txBody>
          <a:bodyPr wrap="square" rtlCol="0">
            <a:spAutoFit/>
          </a:bodyPr>
          <a:lstStyle/>
          <a:p>
            <a:pPr algn="ctr"/>
            <a:r>
              <a:rPr lang="en-US" sz="4000" b="1" dirty="0" smtClean="0"/>
              <a:t>Simple Storytelling Framework - Example</a:t>
            </a:r>
            <a:endParaRPr lang="en-US" sz="4000" b="1" dirty="0"/>
          </a:p>
        </p:txBody>
      </p:sp>
    </p:spTree>
    <p:extLst>
      <p:ext uri="{BB962C8B-B14F-4D97-AF65-F5344CB8AC3E}">
        <p14:creationId xmlns:p14="http://schemas.microsoft.com/office/powerpoint/2010/main" val="557290392"/>
      </p:ext>
    </p:extLst>
  </p:cSld>
  <p:clrMapOvr>
    <a:masterClrMapping/>
  </p:clrMapOvr>
  <p:timing>
    <p:tnLst>
      <p:par>
        <p:cTn xmlns:p14="http://schemas.microsoft.com/office/powerpoint/2010/mai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1"/>
            <a:ext cx="9144000" cy="646331"/>
          </a:xfrm>
          <a:prstGeom prst="rect">
            <a:avLst/>
          </a:prstGeom>
          <a:solidFill>
            <a:srgbClr val="92D050"/>
          </a:solidFill>
        </p:spPr>
        <p:txBody>
          <a:bodyPr wrap="square" rtlCol="0">
            <a:spAutoFit/>
          </a:bodyPr>
          <a:lstStyle/>
          <a:p>
            <a:pPr algn="ctr"/>
            <a:r>
              <a:rPr lang="en-US" sz="3600" b="1" dirty="0" smtClean="0">
                <a:cs typeface="Arial" pitchFamily="34" charset="0"/>
              </a:rPr>
              <a:t>Tools</a:t>
            </a:r>
          </a:p>
        </p:txBody>
      </p:sp>
      <p:graphicFrame>
        <p:nvGraphicFramePr>
          <p:cNvPr id="6" name="Diagram 5"/>
          <p:cNvGraphicFramePr/>
          <p:nvPr>
            <p:extLst>
              <p:ext uri="{D42A27DB-BD31-4B8C-83A1-F6EECF244321}">
                <p14:modId xmlns:p14="http://schemas.microsoft.com/office/powerpoint/2010/main" val="2189446163"/>
              </p:ext>
            </p:extLst>
          </p:nvPr>
        </p:nvGraphicFramePr>
        <p:xfrm>
          <a:off x="323850" y="929768"/>
          <a:ext cx="8286750" cy="524243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870543056"/>
      </p:ext>
    </p:extLst>
  </p:cSld>
  <p:clrMapOvr>
    <a:masterClrMapping/>
  </p:clrMapOvr>
  <p:timing>
    <p:tnLst>
      <p:par>
        <p:cTn xmlns:p14="http://schemas.microsoft.com/office/powerpoint/2010/mai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1"/>
            <a:ext cx="9144000" cy="646331"/>
          </a:xfrm>
          <a:prstGeom prst="rect">
            <a:avLst/>
          </a:prstGeom>
          <a:solidFill>
            <a:srgbClr val="92D050"/>
          </a:solidFill>
        </p:spPr>
        <p:txBody>
          <a:bodyPr wrap="square" rtlCol="0">
            <a:spAutoFit/>
          </a:bodyPr>
          <a:lstStyle/>
          <a:p>
            <a:pPr algn="ctr"/>
            <a:r>
              <a:rPr lang="en-US" sz="3600" b="1" dirty="0" smtClean="0">
                <a:cs typeface="Arial" pitchFamily="34" charset="0"/>
              </a:rPr>
              <a:t>Exercise - POST</a:t>
            </a:r>
          </a:p>
        </p:txBody>
      </p:sp>
      <p:sp>
        <p:nvSpPr>
          <p:cNvPr id="3" name="TextBox 2"/>
          <p:cNvSpPr txBox="1"/>
          <p:nvPr/>
        </p:nvSpPr>
        <p:spPr>
          <a:xfrm>
            <a:off x="457200" y="1600200"/>
            <a:ext cx="8305800" cy="4093428"/>
          </a:xfrm>
          <a:prstGeom prst="rect">
            <a:avLst/>
          </a:prstGeom>
          <a:noFill/>
        </p:spPr>
        <p:txBody>
          <a:bodyPr wrap="square" rtlCol="0">
            <a:spAutoFit/>
          </a:bodyPr>
          <a:lstStyle/>
          <a:p>
            <a:r>
              <a:rPr lang="en-US" sz="2800" dirty="0" smtClean="0"/>
              <a:t>POST:  Who is your target audience?</a:t>
            </a:r>
          </a:p>
          <a:p>
            <a:endParaRPr lang="en-US" sz="2800" dirty="0"/>
          </a:p>
          <a:p>
            <a:r>
              <a:rPr lang="en-US" sz="2800" dirty="0" smtClean="0"/>
              <a:t>OBJECTIVE:  What do you want to accomplish? </a:t>
            </a:r>
          </a:p>
          <a:p>
            <a:endParaRPr lang="en-US" sz="2800" dirty="0"/>
          </a:p>
          <a:p>
            <a:r>
              <a:rPr lang="en-US" sz="2800" dirty="0" smtClean="0"/>
              <a:t>STRATEGY:   What are some stories you can tell about your work? </a:t>
            </a:r>
          </a:p>
          <a:p>
            <a:endParaRPr lang="en-US" sz="2800" dirty="0"/>
          </a:p>
          <a:p>
            <a:r>
              <a:rPr lang="en-US" sz="2800" dirty="0" smtClean="0"/>
              <a:t>TOOLS:   What social media tool will you use? </a:t>
            </a:r>
          </a:p>
          <a:p>
            <a:endParaRPr lang="en-US" dirty="0"/>
          </a:p>
          <a:p>
            <a:endParaRPr lang="en-US" dirty="0"/>
          </a:p>
        </p:txBody>
      </p:sp>
    </p:spTree>
    <p:extLst>
      <p:ext uri="{BB962C8B-B14F-4D97-AF65-F5344CB8AC3E}">
        <p14:creationId xmlns:p14="http://schemas.microsoft.com/office/powerpoint/2010/main" val="1426758755"/>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2399" y="2803818"/>
            <a:ext cx="5772837" cy="3746819"/>
          </a:xfrm>
          <a:prstGeom prst="rect">
            <a:avLst/>
          </a:prstGeom>
        </p:spPr>
      </p:pic>
      <p:pic>
        <p:nvPicPr>
          <p:cNvPr id="9" name="Picture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259132" y="25400"/>
            <a:ext cx="2884868" cy="2068068"/>
          </a:xfrm>
          <a:prstGeom prst="rect">
            <a:avLst/>
          </a:prstGeom>
        </p:spPr>
      </p:pic>
      <p:cxnSp>
        <p:nvCxnSpPr>
          <p:cNvPr id="5" name="Straight Arrow Connector 4"/>
          <p:cNvCxnSpPr/>
          <p:nvPr/>
        </p:nvCxnSpPr>
        <p:spPr>
          <a:xfrm flipV="1">
            <a:off x="3429000" y="2093468"/>
            <a:ext cx="2830132" cy="1792732"/>
          </a:xfrm>
          <a:prstGeom prst="straightConnector1">
            <a:avLst/>
          </a:prstGeom>
          <a:ln w="79375" cmpd="sng">
            <a:solidFill>
              <a:srgbClr val="FFC000"/>
            </a:solidFill>
            <a:prstDash val="dash"/>
            <a:headEnd type="arrow"/>
            <a:tailEnd type="arrow"/>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152399" y="73526"/>
            <a:ext cx="6259132" cy="2554545"/>
          </a:xfrm>
          <a:prstGeom prst="rect">
            <a:avLst/>
          </a:prstGeom>
          <a:noFill/>
        </p:spPr>
        <p:txBody>
          <a:bodyPr wrap="square" rtlCol="0">
            <a:spAutoFit/>
          </a:bodyPr>
          <a:lstStyle/>
          <a:p>
            <a:r>
              <a:rPr lang="en-US" sz="4000" b="1" dirty="0" smtClean="0">
                <a:solidFill>
                  <a:schemeClr val="bg1"/>
                </a:solidFill>
              </a:rPr>
              <a:t>Social Media, Mobile, and Internet help you reach a global audience who can support your work! </a:t>
            </a:r>
            <a:endParaRPr lang="en-US" sz="4000" b="1" dirty="0">
              <a:solidFill>
                <a:schemeClr val="bg1"/>
              </a:solidFill>
            </a:endParaRPr>
          </a:p>
        </p:txBody>
      </p:sp>
    </p:spTree>
    <p:extLst>
      <p:ext uri="{BB962C8B-B14F-4D97-AF65-F5344CB8AC3E}">
        <p14:creationId xmlns:p14="http://schemas.microsoft.com/office/powerpoint/2010/main" val="953543677"/>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9641" y="838200"/>
            <a:ext cx="3895159" cy="5849573"/>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97984" y="830943"/>
            <a:ext cx="4693616" cy="4953000"/>
          </a:xfrm>
          <a:prstGeom prst="rect">
            <a:avLst/>
          </a:prstGeom>
        </p:spPr>
      </p:pic>
      <p:sp>
        <p:nvSpPr>
          <p:cNvPr id="5" name="TextBox 4"/>
          <p:cNvSpPr txBox="1"/>
          <p:nvPr/>
        </p:nvSpPr>
        <p:spPr>
          <a:xfrm>
            <a:off x="0" y="-76200"/>
            <a:ext cx="9144000" cy="769441"/>
          </a:xfrm>
          <a:prstGeom prst="rect">
            <a:avLst/>
          </a:prstGeom>
          <a:solidFill>
            <a:srgbClr val="92D050"/>
          </a:solidFill>
        </p:spPr>
        <p:txBody>
          <a:bodyPr wrap="square" rtlCol="0">
            <a:spAutoFit/>
          </a:bodyPr>
          <a:lstStyle/>
          <a:p>
            <a:pPr algn="ctr"/>
            <a:r>
              <a:rPr lang="en-US" sz="4400" b="1" dirty="0"/>
              <a:t>EXAMPLE </a:t>
            </a:r>
            <a:r>
              <a:rPr lang="en-US" sz="4400" b="1" dirty="0" smtClean="0"/>
              <a:t>– Buy Pens Campaign</a:t>
            </a:r>
            <a:endParaRPr lang="en-US" sz="4400" b="1" dirty="0"/>
          </a:p>
        </p:txBody>
      </p:sp>
    </p:spTree>
    <p:extLst>
      <p:ext uri="{BB962C8B-B14F-4D97-AF65-F5344CB8AC3E}">
        <p14:creationId xmlns:p14="http://schemas.microsoft.com/office/powerpoint/2010/main" val="267513308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2400" y="304800"/>
            <a:ext cx="3956169" cy="3962400"/>
          </a:xfrm>
          <a:prstGeom prst="rect">
            <a:avLst/>
          </a:prstGeom>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390571" y="2045629"/>
            <a:ext cx="4601029" cy="4507571"/>
          </a:xfrm>
          <a:prstGeom prst="rect">
            <a:avLst/>
          </a:prstGeom>
        </p:spPr>
      </p:pic>
    </p:spTree>
    <p:extLst>
      <p:ext uri="{BB962C8B-B14F-4D97-AF65-F5344CB8AC3E}">
        <p14:creationId xmlns:p14="http://schemas.microsoft.com/office/powerpoint/2010/main" val="53623016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2400" y="100757"/>
            <a:ext cx="4572000" cy="6681043"/>
          </a:xfrm>
          <a:prstGeom prst="rect">
            <a:avLst/>
          </a:prstGeom>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31535" y="1219200"/>
            <a:ext cx="4060065" cy="4953000"/>
          </a:xfrm>
          <a:prstGeom prst="rect">
            <a:avLst/>
          </a:prstGeom>
        </p:spPr>
      </p:pic>
    </p:spTree>
    <p:extLst>
      <p:ext uri="{BB962C8B-B14F-4D97-AF65-F5344CB8AC3E}">
        <p14:creationId xmlns:p14="http://schemas.microsoft.com/office/powerpoint/2010/main" val="289265337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8600" y="685800"/>
            <a:ext cx="4254541" cy="4682671"/>
          </a:xfrm>
          <a:prstGeom prst="rect">
            <a:avLst/>
          </a:prstGeom>
        </p:spPr>
      </p:pic>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49371" y="685800"/>
            <a:ext cx="3689998" cy="5101219"/>
          </a:xfrm>
          <a:prstGeom prst="rect">
            <a:avLst/>
          </a:prstGeom>
        </p:spPr>
      </p:pic>
    </p:spTree>
    <p:extLst>
      <p:ext uri="{BB962C8B-B14F-4D97-AF65-F5344CB8AC3E}">
        <p14:creationId xmlns:p14="http://schemas.microsoft.com/office/powerpoint/2010/main" val="244106400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11603</TotalTime>
  <Words>3761</Words>
  <Application>Microsoft Macintosh PowerPoint</Application>
  <PresentationFormat>On-screen Show (4:3)</PresentationFormat>
  <Paragraphs>432</Paragraphs>
  <Slides>42</Slides>
  <Notes>39</Notes>
  <HiddenSlides>0</HiddenSlides>
  <MMClips>0</MMClips>
  <ScaleCrop>false</ScaleCrop>
  <HeadingPairs>
    <vt:vector size="4" baseType="variant">
      <vt:variant>
        <vt:lpstr>Theme</vt:lpstr>
      </vt:variant>
      <vt:variant>
        <vt:i4>1</vt:i4>
      </vt:variant>
      <vt:variant>
        <vt:lpstr>Slide Titles</vt:lpstr>
      </vt:variant>
      <vt:variant>
        <vt:i4>42</vt:i4>
      </vt:variant>
    </vt:vector>
  </HeadingPairs>
  <TitlesOfParts>
    <vt:vector size="43" baseType="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The David and Lucile Packard Foundation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Beth Kanter (S)</dc:creator>
  <cp:lastModifiedBy>Heather Ramsey</cp:lastModifiedBy>
  <cp:revision>736</cp:revision>
  <cp:lastPrinted>2015-09-25T19:24:18Z</cp:lastPrinted>
  <dcterms:created xsi:type="dcterms:W3CDTF">2011-06-20T20:37:42Z</dcterms:created>
  <dcterms:modified xsi:type="dcterms:W3CDTF">2015-10-12T05:40:19Z</dcterms:modified>
</cp:coreProperties>
</file>